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8229600" cx="14630400"/>
  <p:notesSz cx="8229600" cy="14630400"/>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1.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schemas.openxmlformats.org/officeDocument/2006/relationships/slide" Target="slides/slide7.xml"/><Relationship Id="rId10" Type="http://schemas.openxmlformats.org/officeDocument/2006/relationships/slide" Target="slides/slide6.xml"/><Relationship Id="rId12" Type="http://schemas.openxmlformats.org/officeDocument/2006/relationships/slide" Target="slides/slide8.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2-2.png>
</file>

<file path=ppt/media/image-2-3.png>
</file>

<file path=ppt/media/image-3-1.png>
</file>

<file path=ppt/media/image-3-2.png>
</file>

<file path=ppt/media/image-3-3.png>
</file>

<file path=ppt/media/image-3-4.png>
</file>

<file path=ppt/media/image-4-1.png>
</file>

<file path=ppt/media/image-5-1.png>
</file>

<file path=ppt/media/image-5-2.png>
</file>

<file path=ppt/media/image-5-3.png>
</file>

<file path=ppt/media/image-5-4.png>
</file>

<file path=ppt/media/image-5-5.png>
</file>

<file path=ppt/media/image-6-1.png>
</file>

<file path=ppt/media/image-6-2.png>
</file>

<file path=ppt/media/image-6-3.png>
</file>

<file path=ppt/media/image-6-4.png>
</file>

<file path=ppt/media/image-7-1.png>
</file>

<file path=ppt/media/image-7-2.png>
</file>

<file path=ppt/media/image-7-3.png>
</file>

<file path=ppt/media/image-7-4.png>
</file>

<file path=ppt/media/image-8-1.png>
</file>

<file path=ppt/media/image-8-2.png>
</file>

<file path=ppt/media/image-8-3.png>
</file>

<file path=ppt/media/image-8-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065734"/>
            <a:ext cx="7556421" cy="1860590"/>
          </a:xfrm>
          <a:prstGeom prst="rect">
            <a:avLst/>
          </a:prstGeom>
          <a:noFill/>
          <a:ln/>
        </p:spPr>
        <p:txBody>
          <a:bodyPr wrap="none" lIns="0" tIns="0" rIns="0" bIns="0" rtlCol="0" anchor="t"/>
          <a:lstStyle/>
          <a:p>
            <a:pPr algn="l" indent="0" marL="0">
              <a:lnSpc>
                <a:spcPts val="14650"/>
              </a:lnSpc>
              <a:buNone/>
            </a:pPr>
            <a:r>
              <a:rPr lang="en-US" sz="11700" dirty="0">
                <a:solidFill>
                  <a:srgbClr val="233E32"/>
                </a:solidFill>
                <a:latin typeface="Alice" pitchFamily="34" charset="0"/>
                <a:ea typeface="Alice" pitchFamily="34" charset="-122"/>
                <a:cs typeface="Alice" pitchFamily="34" charset="-120"/>
              </a:rPr>
              <a:t>Express.js</a:t>
            </a:r>
            <a:endParaRPr lang="en-US" sz="11700" dirty="0"/>
          </a:p>
        </p:txBody>
      </p:sp>
      <p:sp>
        <p:nvSpPr>
          <p:cNvPr id="4" name="Text 1"/>
          <p:cNvSpPr/>
          <p:nvPr/>
        </p:nvSpPr>
        <p:spPr>
          <a:xfrm>
            <a:off x="793790" y="4223980"/>
            <a:ext cx="7556421" cy="317540"/>
          </a:xfrm>
          <a:prstGeom prst="rect">
            <a:avLst/>
          </a:prstGeom>
          <a:noFill/>
          <a:ln/>
        </p:spPr>
        <p:txBody>
          <a:bodyPr wrap="none" lIns="0" tIns="0" rIns="0" bIns="0" rtlCol="0" anchor="t"/>
          <a:lstStyle/>
          <a:p>
            <a:pPr algn="l" indent="0" marL="0">
              <a:lnSpc>
                <a:spcPts val="2500"/>
              </a:lnSpc>
              <a:buNone/>
            </a:pPr>
            <a:r>
              <a:rPr lang="en-US" sz="1550" dirty="0">
                <a:solidFill>
                  <a:srgbClr val="2C2821"/>
                </a:solidFill>
                <a:latin typeface="Lora" pitchFamily="34" charset="0"/>
                <a:ea typeface="Lora" pitchFamily="34" charset="-122"/>
                <a:cs typeface="Lora" pitchFamily="34" charset="-120"/>
              </a:rPr>
              <a:t>A fast, unopinionated, minimalist web framework for Node.js.</a:t>
            </a:r>
            <a:endParaRPr lang="en-US" sz="1550" dirty="0"/>
          </a:p>
        </p:txBody>
      </p:sp>
      <p:sp>
        <p:nvSpPr>
          <p:cNvPr id="5" name="Text 2"/>
          <p:cNvSpPr/>
          <p:nvPr/>
        </p:nvSpPr>
        <p:spPr>
          <a:xfrm>
            <a:off x="1091446" y="4988004"/>
            <a:ext cx="7258764" cy="952619"/>
          </a:xfrm>
          <a:prstGeom prst="rect">
            <a:avLst/>
          </a:prstGeom>
          <a:noFill/>
          <a:ln/>
        </p:spPr>
        <p:txBody>
          <a:bodyPr wrap="square" lIns="0" tIns="0" rIns="0" bIns="0" rtlCol="0" anchor="t"/>
          <a:lstStyle/>
          <a:p>
            <a:pPr algn="l" indent="0" marL="0">
              <a:lnSpc>
                <a:spcPts val="2500"/>
              </a:lnSpc>
              <a:buNone/>
            </a:pPr>
            <a:r>
              <a:rPr lang="en-US" sz="1550" dirty="0">
                <a:solidFill>
                  <a:srgbClr val="2C2821"/>
                </a:solidFill>
                <a:latin typeface="Lora" pitchFamily="34" charset="0"/>
                <a:ea typeface="Lora" pitchFamily="34" charset="-122"/>
                <a:cs typeface="Lora" pitchFamily="34" charset="-120"/>
              </a:rPr>
              <a:t>Express is one of the most popular Node.js frameworks. It makes backend development faster, easier, and more organised, serving as the de facto standard for building server-side applications with Node.js.</a:t>
            </a:r>
            <a:endParaRPr lang="en-US" sz="1550" dirty="0"/>
          </a:p>
        </p:txBody>
      </p:sp>
      <p:sp>
        <p:nvSpPr>
          <p:cNvPr id="6" name="Shape 3"/>
          <p:cNvSpPr/>
          <p:nvPr/>
        </p:nvSpPr>
        <p:spPr>
          <a:xfrm>
            <a:off x="793790" y="4764762"/>
            <a:ext cx="22860" cy="1399103"/>
          </a:xfrm>
          <a:prstGeom prst="rect">
            <a:avLst/>
          </a:prstGeom>
          <a:solidFill>
            <a:srgbClr val="1B5F39"/>
          </a:solidFill>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06141"/>
            <a:ext cx="8880396" cy="620078"/>
          </a:xfrm>
          <a:prstGeom prst="rect">
            <a:avLst/>
          </a:prstGeom>
          <a:noFill/>
          <a:ln/>
        </p:spPr>
        <p:txBody>
          <a:bodyPr wrap="none" lIns="0" tIns="0" rIns="0" bIns="0" rtlCol="0" anchor="t"/>
          <a:lstStyle/>
          <a:p>
            <a:pPr algn="l" indent="0" marL="0">
              <a:lnSpc>
                <a:spcPts val="4850"/>
              </a:lnSpc>
              <a:buNone/>
            </a:pPr>
            <a:r>
              <a:rPr lang="en-US" sz="3900" dirty="0">
                <a:solidFill>
                  <a:srgbClr val="233E32"/>
                </a:solidFill>
                <a:latin typeface="Alice" pitchFamily="34" charset="0"/>
                <a:ea typeface="Alice" pitchFamily="34" charset="-122"/>
                <a:cs typeface="Alice" pitchFamily="34" charset="-120"/>
              </a:rPr>
              <a:t>Foundation of Modern Web Applications</a:t>
            </a:r>
            <a:endParaRPr lang="en-US" sz="3900" dirty="0"/>
          </a:p>
        </p:txBody>
      </p:sp>
      <p:sp>
        <p:nvSpPr>
          <p:cNvPr id="3" name="Text 1"/>
          <p:cNvSpPr/>
          <p:nvPr/>
        </p:nvSpPr>
        <p:spPr>
          <a:xfrm>
            <a:off x="793790" y="2523053"/>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2C2821"/>
                </a:solidFill>
                <a:latin typeface="Lora" pitchFamily="34" charset="0"/>
                <a:ea typeface="Lora" pitchFamily="34" charset="-122"/>
                <a:cs typeface="Lora" pitchFamily="34" charset="-120"/>
              </a:rPr>
              <a:t>Express.js is a key component of the MEAN, MERN, and MEVN stacks, providing a lightweight yet powerful foundation for web and mobile development. Its simplicity and flexibility are key reasons for its widespread adoption.</a:t>
            </a:r>
            <a:endParaRPr lang="en-US" sz="1550" dirty="0"/>
          </a:p>
        </p:txBody>
      </p:sp>
      <p:sp>
        <p:nvSpPr>
          <p:cNvPr id="4" name="Shape 2"/>
          <p:cNvSpPr/>
          <p:nvPr/>
        </p:nvSpPr>
        <p:spPr>
          <a:xfrm>
            <a:off x="793790" y="3679031"/>
            <a:ext cx="4215289" cy="3044428"/>
          </a:xfrm>
          <a:prstGeom prst="roundRect">
            <a:avLst>
              <a:gd name="adj" fmla="val 3604"/>
            </a:avLst>
          </a:prstGeom>
          <a:solidFill>
            <a:srgbClr val="FCFBF8"/>
          </a:solidFill>
          <a:ln/>
        </p:spPr>
      </p:sp>
      <p:sp>
        <p:nvSpPr>
          <p:cNvPr id="5" name="Shape 3"/>
          <p:cNvSpPr/>
          <p:nvPr/>
        </p:nvSpPr>
        <p:spPr>
          <a:xfrm>
            <a:off x="793790" y="3656171"/>
            <a:ext cx="4215289" cy="91440"/>
          </a:xfrm>
          <a:prstGeom prst="roundRect">
            <a:avLst>
              <a:gd name="adj" fmla="val 32558"/>
            </a:avLst>
          </a:prstGeom>
          <a:solidFill>
            <a:srgbClr val="1B5F39"/>
          </a:solidFill>
          <a:ln/>
        </p:spPr>
      </p:sp>
      <p:sp>
        <p:nvSpPr>
          <p:cNvPr id="6" name="Shape 4"/>
          <p:cNvSpPr/>
          <p:nvPr/>
        </p:nvSpPr>
        <p:spPr>
          <a:xfrm>
            <a:off x="2603778" y="3381375"/>
            <a:ext cx="595313" cy="595313"/>
          </a:xfrm>
          <a:prstGeom prst="roundRect">
            <a:avLst>
              <a:gd name="adj" fmla="val 153600"/>
            </a:avLst>
          </a:prstGeom>
          <a:solidFill>
            <a:srgbClr val="1B5F39"/>
          </a:solidFill>
          <a:ln/>
        </p:spPr>
      </p:sp>
      <p:pic>
        <p:nvPicPr>
          <p:cNvPr id="7" name="Image 0" descr="preencoded.png">    </p:cNvPr>
          <p:cNvPicPr>
            <a:picLocks noChangeAspect="1"/>
          </p:cNvPicPr>
          <p:nvPr/>
        </p:nvPicPr>
        <p:blipFill>
          <a:blip r:embed="rId1"/>
          <a:stretch>
            <a:fillRect/>
          </a:stretch>
        </p:blipFill>
        <p:spPr>
          <a:xfrm>
            <a:off x="2782372" y="3530203"/>
            <a:ext cx="238125" cy="297656"/>
          </a:xfrm>
          <a:prstGeom prst="rect">
            <a:avLst/>
          </a:prstGeom>
        </p:spPr>
      </p:pic>
      <p:sp>
        <p:nvSpPr>
          <p:cNvPr id="8" name="Text 5"/>
          <p:cNvSpPr/>
          <p:nvPr/>
        </p:nvSpPr>
        <p:spPr>
          <a:xfrm>
            <a:off x="1015008" y="4175165"/>
            <a:ext cx="3772853" cy="620316"/>
          </a:xfrm>
          <a:prstGeom prst="rect">
            <a:avLst/>
          </a:prstGeom>
          <a:noFill/>
          <a:ln/>
        </p:spPr>
        <p:txBody>
          <a:bodyPr wrap="square" lIns="0" tIns="0" rIns="0" bIns="0" rtlCol="0" anchor="t"/>
          <a:lstStyle/>
          <a:p>
            <a:pPr algn="l" indent="0" marL="0">
              <a:lnSpc>
                <a:spcPts val="2400"/>
              </a:lnSpc>
              <a:buNone/>
            </a:pPr>
            <a:r>
              <a:rPr lang="en-US" sz="1950" dirty="0">
                <a:solidFill>
                  <a:srgbClr val="2C2821"/>
                </a:solidFill>
                <a:latin typeface="Alice" pitchFamily="34" charset="0"/>
                <a:ea typeface="Alice" pitchFamily="34" charset="-122"/>
                <a:cs typeface="Alice" pitchFamily="34" charset="-120"/>
              </a:rPr>
              <a:t>Lightweight Web Application Framework</a:t>
            </a:r>
            <a:endParaRPr lang="en-US" sz="1950" dirty="0"/>
          </a:p>
        </p:txBody>
      </p:sp>
      <p:sp>
        <p:nvSpPr>
          <p:cNvPr id="9" name="Text 6"/>
          <p:cNvSpPr/>
          <p:nvPr/>
        </p:nvSpPr>
        <p:spPr>
          <a:xfrm>
            <a:off x="1015008" y="4914543"/>
            <a:ext cx="3772853" cy="1587698"/>
          </a:xfrm>
          <a:prstGeom prst="rect">
            <a:avLst/>
          </a:prstGeom>
          <a:noFill/>
          <a:ln/>
        </p:spPr>
        <p:txBody>
          <a:bodyPr wrap="square" lIns="0" tIns="0" rIns="0" bIns="0" rtlCol="0" anchor="t"/>
          <a:lstStyle/>
          <a:p>
            <a:pPr algn="l" indent="0" marL="0">
              <a:lnSpc>
                <a:spcPts val="2500"/>
              </a:lnSpc>
              <a:buNone/>
            </a:pPr>
            <a:r>
              <a:rPr lang="en-US" sz="1550" dirty="0">
                <a:solidFill>
                  <a:srgbClr val="2C2821"/>
                </a:solidFill>
                <a:latin typeface="Lora" pitchFamily="34" charset="0"/>
                <a:ea typeface="Lora" pitchFamily="34" charset="-122"/>
                <a:cs typeface="Lora" pitchFamily="34" charset="-120"/>
              </a:rPr>
              <a:t>Express provides a minimal interface, focusing on core web application features without unnecessary overhead, allowing developers to build exactly what they need.</a:t>
            </a:r>
            <a:endParaRPr lang="en-US" sz="1550" dirty="0"/>
          </a:p>
        </p:txBody>
      </p:sp>
      <p:sp>
        <p:nvSpPr>
          <p:cNvPr id="10" name="Shape 7"/>
          <p:cNvSpPr/>
          <p:nvPr/>
        </p:nvSpPr>
        <p:spPr>
          <a:xfrm>
            <a:off x="5207437" y="3679031"/>
            <a:ext cx="4215408" cy="3044428"/>
          </a:xfrm>
          <a:prstGeom prst="roundRect">
            <a:avLst>
              <a:gd name="adj" fmla="val 3604"/>
            </a:avLst>
          </a:prstGeom>
          <a:solidFill>
            <a:srgbClr val="FCFBF8"/>
          </a:solidFill>
          <a:ln/>
        </p:spPr>
      </p:sp>
      <p:sp>
        <p:nvSpPr>
          <p:cNvPr id="11" name="Shape 8"/>
          <p:cNvSpPr/>
          <p:nvPr/>
        </p:nvSpPr>
        <p:spPr>
          <a:xfrm>
            <a:off x="5207437" y="3656171"/>
            <a:ext cx="4215408" cy="91440"/>
          </a:xfrm>
          <a:prstGeom prst="roundRect">
            <a:avLst>
              <a:gd name="adj" fmla="val 32558"/>
            </a:avLst>
          </a:prstGeom>
          <a:solidFill>
            <a:srgbClr val="1B5F39"/>
          </a:solidFill>
          <a:ln/>
        </p:spPr>
      </p:sp>
      <p:sp>
        <p:nvSpPr>
          <p:cNvPr id="12" name="Shape 9"/>
          <p:cNvSpPr/>
          <p:nvPr/>
        </p:nvSpPr>
        <p:spPr>
          <a:xfrm>
            <a:off x="7017425" y="3381375"/>
            <a:ext cx="595313" cy="595313"/>
          </a:xfrm>
          <a:prstGeom prst="roundRect">
            <a:avLst>
              <a:gd name="adj" fmla="val 153600"/>
            </a:avLst>
          </a:prstGeom>
          <a:solidFill>
            <a:srgbClr val="1B5F39"/>
          </a:solidFill>
          <a:ln/>
        </p:spPr>
      </p:sp>
      <p:pic>
        <p:nvPicPr>
          <p:cNvPr id="13" name="Image 1" descr="preencoded.png">    </p:cNvPr>
          <p:cNvPicPr>
            <a:picLocks noChangeAspect="1"/>
          </p:cNvPicPr>
          <p:nvPr/>
        </p:nvPicPr>
        <p:blipFill>
          <a:blip r:embed="rId2"/>
          <a:stretch>
            <a:fillRect/>
          </a:stretch>
        </p:blipFill>
        <p:spPr>
          <a:xfrm>
            <a:off x="7196018" y="3530203"/>
            <a:ext cx="238125" cy="297656"/>
          </a:xfrm>
          <a:prstGeom prst="rect">
            <a:avLst/>
          </a:prstGeom>
        </p:spPr>
      </p:pic>
      <p:sp>
        <p:nvSpPr>
          <p:cNvPr id="14" name="Text 10"/>
          <p:cNvSpPr/>
          <p:nvPr/>
        </p:nvSpPr>
        <p:spPr>
          <a:xfrm>
            <a:off x="5428655" y="4175165"/>
            <a:ext cx="3772972" cy="620316"/>
          </a:xfrm>
          <a:prstGeom prst="rect">
            <a:avLst/>
          </a:prstGeom>
          <a:noFill/>
          <a:ln/>
        </p:spPr>
        <p:txBody>
          <a:bodyPr wrap="square" lIns="0" tIns="0" rIns="0" bIns="0" rtlCol="0" anchor="t"/>
          <a:lstStyle/>
          <a:p>
            <a:pPr algn="l" indent="0" marL="0">
              <a:lnSpc>
                <a:spcPts val="2400"/>
              </a:lnSpc>
              <a:buNone/>
            </a:pPr>
            <a:r>
              <a:rPr lang="en-US" sz="1950" dirty="0">
                <a:solidFill>
                  <a:srgbClr val="2C2821"/>
                </a:solidFill>
                <a:latin typeface="Alice" pitchFamily="34" charset="0"/>
                <a:ea typeface="Alice" pitchFamily="34" charset="-122"/>
                <a:cs typeface="Alice" pitchFamily="34" charset="-120"/>
              </a:rPr>
              <a:t>Simplifies Server-Side Development</a:t>
            </a:r>
            <a:endParaRPr lang="en-US" sz="1950" dirty="0"/>
          </a:p>
        </p:txBody>
      </p:sp>
      <p:sp>
        <p:nvSpPr>
          <p:cNvPr id="15" name="Text 11"/>
          <p:cNvSpPr/>
          <p:nvPr/>
        </p:nvSpPr>
        <p:spPr>
          <a:xfrm>
            <a:off x="5428655" y="4914543"/>
            <a:ext cx="3772972" cy="1587698"/>
          </a:xfrm>
          <a:prstGeom prst="rect">
            <a:avLst/>
          </a:prstGeom>
          <a:noFill/>
          <a:ln/>
        </p:spPr>
        <p:txBody>
          <a:bodyPr wrap="square" lIns="0" tIns="0" rIns="0" bIns="0" rtlCol="0" anchor="t"/>
          <a:lstStyle/>
          <a:p>
            <a:pPr algn="l" indent="0" marL="0">
              <a:lnSpc>
                <a:spcPts val="2500"/>
              </a:lnSpc>
              <a:buNone/>
            </a:pPr>
            <a:r>
              <a:rPr lang="en-US" sz="1550" dirty="0">
                <a:solidFill>
                  <a:srgbClr val="2C2821"/>
                </a:solidFill>
                <a:latin typeface="Lora" pitchFamily="34" charset="0"/>
                <a:ea typeface="Lora" pitchFamily="34" charset="-122"/>
                <a:cs typeface="Lora" pitchFamily="34" charset="-120"/>
              </a:rPr>
              <a:t>It abstracts away the complexities of the Node.js HTTP module, offering built-in methods for handling requests, responses, and routing in a structured manner.</a:t>
            </a:r>
            <a:endParaRPr lang="en-US" sz="1550" dirty="0"/>
          </a:p>
        </p:txBody>
      </p:sp>
      <p:sp>
        <p:nvSpPr>
          <p:cNvPr id="16" name="Shape 12"/>
          <p:cNvSpPr/>
          <p:nvPr/>
        </p:nvSpPr>
        <p:spPr>
          <a:xfrm>
            <a:off x="9621203" y="3679031"/>
            <a:ext cx="4215289" cy="3044428"/>
          </a:xfrm>
          <a:prstGeom prst="roundRect">
            <a:avLst>
              <a:gd name="adj" fmla="val 3604"/>
            </a:avLst>
          </a:prstGeom>
          <a:solidFill>
            <a:srgbClr val="FCFBF8"/>
          </a:solidFill>
          <a:ln/>
        </p:spPr>
      </p:sp>
      <p:sp>
        <p:nvSpPr>
          <p:cNvPr id="17" name="Shape 13"/>
          <p:cNvSpPr/>
          <p:nvPr/>
        </p:nvSpPr>
        <p:spPr>
          <a:xfrm>
            <a:off x="9621203" y="3656171"/>
            <a:ext cx="4215289" cy="91440"/>
          </a:xfrm>
          <a:prstGeom prst="roundRect">
            <a:avLst>
              <a:gd name="adj" fmla="val 32558"/>
            </a:avLst>
          </a:prstGeom>
          <a:solidFill>
            <a:srgbClr val="1B5F39"/>
          </a:solidFill>
          <a:ln/>
        </p:spPr>
      </p:sp>
      <p:sp>
        <p:nvSpPr>
          <p:cNvPr id="18" name="Shape 14"/>
          <p:cNvSpPr/>
          <p:nvPr/>
        </p:nvSpPr>
        <p:spPr>
          <a:xfrm>
            <a:off x="11431191" y="3381375"/>
            <a:ext cx="595313" cy="595313"/>
          </a:xfrm>
          <a:prstGeom prst="roundRect">
            <a:avLst>
              <a:gd name="adj" fmla="val 153600"/>
            </a:avLst>
          </a:prstGeom>
          <a:solidFill>
            <a:srgbClr val="1B5F39"/>
          </a:solidFill>
          <a:ln/>
        </p:spPr>
      </p:sp>
      <p:pic>
        <p:nvPicPr>
          <p:cNvPr id="19" name="Image 2" descr="preencoded.png">    </p:cNvPr>
          <p:cNvPicPr>
            <a:picLocks noChangeAspect="1"/>
          </p:cNvPicPr>
          <p:nvPr/>
        </p:nvPicPr>
        <p:blipFill>
          <a:blip r:embed="rId3"/>
          <a:stretch>
            <a:fillRect/>
          </a:stretch>
        </p:blipFill>
        <p:spPr>
          <a:xfrm>
            <a:off x="11609784" y="3530203"/>
            <a:ext cx="238125" cy="297656"/>
          </a:xfrm>
          <a:prstGeom prst="rect">
            <a:avLst/>
          </a:prstGeom>
        </p:spPr>
      </p:pic>
      <p:sp>
        <p:nvSpPr>
          <p:cNvPr id="20" name="Text 15"/>
          <p:cNvSpPr/>
          <p:nvPr/>
        </p:nvSpPr>
        <p:spPr>
          <a:xfrm>
            <a:off x="9842421" y="4175165"/>
            <a:ext cx="3772853" cy="620316"/>
          </a:xfrm>
          <a:prstGeom prst="rect">
            <a:avLst/>
          </a:prstGeom>
          <a:noFill/>
          <a:ln/>
        </p:spPr>
        <p:txBody>
          <a:bodyPr wrap="square" lIns="0" tIns="0" rIns="0" bIns="0" rtlCol="0" anchor="t"/>
          <a:lstStyle/>
          <a:p>
            <a:pPr algn="l" indent="0" marL="0">
              <a:lnSpc>
                <a:spcPts val="2400"/>
              </a:lnSpc>
              <a:buNone/>
            </a:pPr>
            <a:r>
              <a:rPr lang="en-US" sz="1950" dirty="0">
                <a:solidFill>
                  <a:srgbClr val="2C2821"/>
                </a:solidFill>
                <a:latin typeface="Alice" pitchFamily="34" charset="0"/>
                <a:ea typeface="Alice" pitchFamily="34" charset="-122"/>
                <a:cs typeface="Alice" pitchFamily="34" charset="-120"/>
              </a:rPr>
              <a:t>Robust Features for Web and Mobile Apps</a:t>
            </a:r>
            <a:endParaRPr lang="en-US" sz="1950" dirty="0"/>
          </a:p>
        </p:txBody>
      </p:sp>
      <p:sp>
        <p:nvSpPr>
          <p:cNvPr id="21" name="Text 16"/>
          <p:cNvSpPr/>
          <p:nvPr/>
        </p:nvSpPr>
        <p:spPr>
          <a:xfrm>
            <a:off x="9842421" y="4914543"/>
            <a:ext cx="3772853" cy="1587698"/>
          </a:xfrm>
          <a:prstGeom prst="rect">
            <a:avLst/>
          </a:prstGeom>
          <a:noFill/>
          <a:ln/>
        </p:spPr>
        <p:txBody>
          <a:bodyPr wrap="square" lIns="0" tIns="0" rIns="0" bIns="0" rtlCol="0" anchor="t"/>
          <a:lstStyle/>
          <a:p>
            <a:pPr algn="l" indent="0" marL="0">
              <a:lnSpc>
                <a:spcPts val="2500"/>
              </a:lnSpc>
              <a:buNone/>
            </a:pPr>
            <a:r>
              <a:rPr lang="en-US" sz="1550" dirty="0">
                <a:solidFill>
                  <a:srgbClr val="2C2821"/>
                </a:solidFill>
                <a:latin typeface="Lora" pitchFamily="34" charset="0"/>
                <a:ea typeface="Lora" pitchFamily="34" charset="-122"/>
                <a:cs typeface="Lora" pitchFamily="34" charset="-120"/>
              </a:rPr>
              <a:t>Express supports the development of single-page, multi-page, and hybrid mobile applications by providing a solid base for routing, middleware, and template rendering.</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11729" y="642818"/>
            <a:ext cx="7693343" cy="1133475"/>
          </a:xfrm>
          <a:prstGeom prst="rect">
            <a:avLst/>
          </a:prstGeom>
          <a:noFill/>
          <a:ln/>
        </p:spPr>
        <p:txBody>
          <a:bodyPr wrap="square" lIns="0" tIns="0" rIns="0" bIns="0" rtlCol="0" anchor="t"/>
          <a:lstStyle/>
          <a:p>
            <a:pPr algn="l" indent="0" marL="0">
              <a:lnSpc>
                <a:spcPts val="4450"/>
              </a:lnSpc>
              <a:buNone/>
            </a:pPr>
            <a:r>
              <a:rPr lang="en-US" sz="3550" dirty="0">
                <a:solidFill>
                  <a:srgbClr val="233E32"/>
                </a:solidFill>
                <a:latin typeface="Alice" pitchFamily="34" charset="0"/>
                <a:ea typeface="Alice" pitchFamily="34" charset="-122"/>
                <a:cs typeface="Alice" pitchFamily="34" charset="-120"/>
              </a:rPr>
              <a:t>Modular Route Management with Express Router</a:t>
            </a:r>
            <a:endParaRPr lang="en-US" sz="3550" dirty="0"/>
          </a:p>
        </p:txBody>
      </p:sp>
      <p:sp>
        <p:nvSpPr>
          <p:cNvPr id="4" name="Text 1"/>
          <p:cNvSpPr/>
          <p:nvPr/>
        </p:nvSpPr>
        <p:spPr>
          <a:xfrm>
            <a:off x="6211729" y="2048232"/>
            <a:ext cx="7693343" cy="870109"/>
          </a:xfrm>
          <a:prstGeom prst="rect">
            <a:avLst/>
          </a:prstGeom>
          <a:noFill/>
          <a:ln/>
        </p:spPr>
        <p:txBody>
          <a:bodyPr wrap="square" lIns="0" tIns="0" rIns="0" bIns="0" rtlCol="0" anchor="t"/>
          <a:lstStyle/>
          <a:p>
            <a:pPr algn="l" indent="0" marL="0">
              <a:lnSpc>
                <a:spcPts val="2250"/>
              </a:lnSpc>
              <a:buNone/>
            </a:pPr>
            <a:r>
              <a:rPr lang="en-US" sz="1400" dirty="0">
                <a:solidFill>
                  <a:srgbClr val="2C2821"/>
                </a:solidFill>
                <a:latin typeface="Lora" pitchFamily="34" charset="0"/>
                <a:ea typeface="Lora" pitchFamily="34" charset="-122"/>
                <a:cs typeface="Lora" pitchFamily="34" charset="-120"/>
              </a:rPr>
              <a:t>As applications grow in complexity, maintaining all routing logic in a single file becomes cumbersome and difficult to manage. Express addresses this challenge effectively through its dedicated Router system.</a:t>
            </a:r>
            <a:endParaRPr lang="en-US" sz="1400" dirty="0"/>
          </a:p>
        </p:txBody>
      </p:sp>
      <p:pic>
        <p:nvPicPr>
          <p:cNvPr id="5" name="Image 1" descr="preencoded.png">    </p:cNvPr>
          <p:cNvPicPr>
            <a:picLocks noChangeAspect="1"/>
          </p:cNvPicPr>
          <p:nvPr/>
        </p:nvPicPr>
        <p:blipFill>
          <a:blip r:embed="rId2"/>
          <a:stretch>
            <a:fillRect/>
          </a:stretch>
        </p:blipFill>
        <p:spPr>
          <a:xfrm>
            <a:off x="6211729" y="3122295"/>
            <a:ext cx="906661" cy="1210151"/>
          </a:xfrm>
          <a:prstGeom prst="rect">
            <a:avLst/>
          </a:prstGeom>
        </p:spPr>
      </p:pic>
      <p:sp>
        <p:nvSpPr>
          <p:cNvPr id="6" name="Text 2"/>
          <p:cNvSpPr/>
          <p:nvPr/>
        </p:nvSpPr>
        <p:spPr>
          <a:xfrm>
            <a:off x="7299722" y="3122295"/>
            <a:ext cx="4134922" cy="340043"/>
          </a:xfrm>
          <a:prstGeom prst="rect">
            <a:avLst/>
          </a:prstGeom>
          <a:noFill/>
          <a:ln/>
        </p:spPr>
        <p:txBody>
          <a:bodyPr wrap="none" lIns="0" tIns="0" rIns="0" bIns="0" rtlCol="0" anchor="t"/>
          <a:lstStyle/>
          <a:p>
            <a:pPr algn="l" indent="0" marL="0">
              <a:lnSpc>
                <a:spcPts val="2650"/>
              </a:lnSpc>
              <a:buNone/>
            </a:pPr>
            <a:r>
              <a:rPr lang="en-US" sz="2100" dirty="0">
                <a:solidFill>
                  <a:srgbClr val="2C2821"/>
                </a:solidFill>
                <a:latin typeface="Alice" pitchFamily="34" charset="0"/>
                <a:ea typeface="Alice" pitchFamily="34" charset="-122"/>
                <a:cs typeface="Alice" pitchFamily="34" charset="-120"/>
              </a:rPr>
              <a:t>Manages Routes in a Modular Way</a:t>
            </a:r>
            <a:endParaRPr lang="en-US" sz="2100" dirty="0"/>
          </a:p>
        </p:txBody>
      </p:sp>
      <p:sp>
        <p:nvSpPr>
          <p:cNvPr id="7" name="Text 3"/>
          <p:cNvSpPr/>
          <p:nvPr/>
        </p:nvSpPr>
        <p:spPr>
          <a:xfrm>
            <a:off x="7299722" y="3571042"/>
            <a:ext cx="6605349" cy="580073"/>
          </a:xfrm>
          <a:prstGeom prst="rect">
            <a:avLst/>
          </a:prstGeom>
          <a:noFill/>
          <a:ln/>
        </p:spPr>
        <p:txBody>
          <a:bodyPr wrap="square" lIns="0" tIns="0" rIns="0" bIns="0" rtlCol="0" anchor="t"/>
          <a:lstStyle/>
          <a:p>
            <a:pPr algn="l" indent="0" marL="0">
              <a:lnSpc>
                <a:spcPts val="2250"/>
              </a:lnSpc>
              <a:buNone/>
            </a:pPr>
            <a:r>
              <a:rPr lang="en-US" sz="1400" dirty="0">
                <a:solidFill>
                  <a:srgbClr val="2C2821"/>
                </a:solidFill>
                <a:latin typeface="Lora" pitchFamily="34" charset="0"/>
                <a:ea typeface="Lora" pitchFamily="34" charset="-122"/>
                <a:cs typeface="Lora" pitchFamily="34" charset="-120"/>
              </a:rPr>
              <a:t>The Express Router allows developers to define route handlers for specific paths or sections of an application within separate files.</a:t>
            </a:r>
            <a:endParaRPr lang="en-US" sz="1400" dirty="0"/>
          </a:p>
        </p:txBody>
      </p:sp>
      <p:pic>
        <p:nvPicPr>
          <p:cNvPr id="8" name="Image 2" descr="preencoded.png">    </p:cNvPr>
          <p:cNvPicPr>
            <a:picLocks noChangeAspect="1"/>
          </p:cNvPicPr>
          <p:nvPr/>
        </p:nvPicPr>
        <p:blipFill>
          <a:blip r:embed="rId3"/>
          <a:stretch>
            <a:fillRect/>
          </a:stretch>
        </p:blipFill>
        <p:spPr>
          <a:xfrm>
            <a:off x="6211729" y="4513778"/>
            <a:ext cx="906661" cy="1210151"/>
          </a:xfrm>
          <a:prstGeom prst="rect">
            <a:avLst/>
          </a:prstGeom>
        </p:spPr>
      </p:pic>
      <p:sp>
        <p:nvSpPr>
          <p:cNvPr id="9" name="Text 4"/>
          <p:cNvSpPr/>
          <p:nvPr/>
        </p:nvSpPr>
        <p:spPr>
          <a:xfrm>
            <a:off x="7299722" y="4513778"/>
            <a:ext cx="4527590" cy="340043"/>
          </a:xfrm>
          <a:prstGeom prst="rect">
            <a:avLst/>
          </a:prstGeom>
          <a:noFill/>
          <a:ln/>
        </p:spPr>
        <p:txBody>
          <a:bodyPr wrap="none" lIns="0" tIns="0" rIns="0" bIns="0" rtlCol="0" anchor="t"/>
          <a:lstStyle/>
          <a:p>
            <a:pPr algn="l" indent="0" marL="0">
              <a:lnSpc>
                <a:spcPts val="2650"/>
              </a:lnSpc>
              <a:buNone/>
            </a:pPr>
            <a:r>
              <a:rPr lang="en-US" sz="2100" dirty="0">
                <a:solidFill>
                  <a:srgbClr val="2C2821"/>
                </a:solidFill>
                <a:latin typeface="Alice" pitchFamily="34" charset="0"/>
                <a:ea typeface="Alice" pitchFamily="34" charset="-122"/>
                <a:cs typeface="Alice" pitchFamily="34" charset="-120"/>
              </a:rPr>
              <a:t>Helps Organise Application Structure</a:t>
            </a:r>
            <a:endParaRPr lang="en-US" sz="2100" dirty="0"/>
          </a:p>
        </p:txBody>
      </p:sp>
      <p:sp>
        <p:nvSpPr>
          <p:cNvPr id="10" name="Text 5"/>
          <p:cNvSpPr/>
          <p:nvPr/>
        </p:nvSpPr>
        <p:spPr>
          <a:xfrm>
            <a:off x="7299722" y="4962525"/>
            <a:ext cx="6605349" cy="580073"/>
          </a:xfrm>
          <a:prstGeom prst="rect">
            <a:avLst/>
          </a:prstGeom>
          <a:noFill/>
          <a:ln/>
        </p:spPr>
        <p:txBody>
          <a:bodyPr wrap="square" lIns="0" tIns="0" rIns="0" bIns="0" rtlCol="0" anchor="t"/>
          <a:lstStyle/>
          <a:p>
            <a:pPr algn="l" indent="0" marL="0">
              <a:lnSpc>
                <a:spcPts val="2250"/>
              </a:lnSpc>
              <a:buNone/>
            </a:pPr>
            <a:r>
              <a:rPr lang="en-US" sz="1400" dirty="0">
                <a:solidFill>
                  <a:srgbClr val="2C2821"/>
                </a:solidFill>
                <a:latin typeface="Lora" pitchFamily="34" charset="0"/>
                <a:ea typeface="Lora" pitchFamily="34" charset="-122"/>
                <a:cs typeface="Lora" pitchFamily="34" charset="-120"/>
              </a:rPr>
              <a:t>This modular approach creates a cleaner, more intuitive file structure, making it easier for teams to navigate, maintain, and scale the codebase.</a:t>
            </a:r>
            <a:endParaRPr lang="en-US" sz="1400" dirty="0"/>
          </a:p>
        </p:txBody>
      </p:sp>
      <p:pic>
        <p:nvPicPr>
          <p:cNvPr id="11" name="Image 3" descr="preencoded.png">    </p:cNvPr>
          <p:cNvPicPr>
            <a:picLocks noChangeAspect="1"/>
          </p:cNvPicPr>
          <p:nvPr/>
        </p:nvPicPr>
        <p:blipFill>
          <a:blip r:embed="rId4"/>
          <a:stretch>
            <a:fillRect/>
          </a:stretch>
        </p:blipFill>
        <p:spPr>
          <a:xfrm>
            <a:off x="6211729" y="5905262"/>
            <a:ext cx="906661" cy="1500188"/>
          </a:xfrm>
          <a:prstGeom prst="rect">
            <a:avLst/>
          </a:prstGeom>
        </p:spPr>
      </p:pic>
      <p:sp>
        <p:nvSpPr>
          <p:cNvPr id="12" name="Text 6"/>
          <p:cNvSpPr/>
          <p:nvPr/>
        </p:nvSpPr>
        <p:spPr>
          <a:xfrm>
            <a:off x="7299722" y="5905262"/>
            <a:ext cx="4179808" cy="340043"/>
          </a:xfrm>
          <a:prstGeom prst="rect">
            <a:avLst/>
          </a:prstGeom>
          <a:noFill/>
          <a:ln/>
        </p:spPr>
        <p:txBody>
          <a:bodyPr wrap="none" lIns="0" tIns="0" rIns="0" bIns="0" rtlCol="0" anchor="t"/>
          <a:lstStyle/>
          <a:p>
            <a:pPr algn="l" indent="0" marL="0">
              <a:lnSpc>
                <a:spcPts val="2650"/>
              </a:lnSpc>
              <a:buNone/>
            </a:pPr>
            <a:r>
              <a:rPr lang="en-US" sz="2100" dirty="0">
                <a:solidFill>
                  <a:srgbClr val="2C2821"/>
                </a:solidFill>
                <a:latin typeface="Alice" pitchFamily="34" charset="0"/>
                <a:ea typeface="Alice" pitchFamily="34" charset="-122"/>
                <a:cs typeface="Alice" pitchFamily="34" charset="-120"/>
              </a:rPr>
              <a:t>Enables Cleaner and Scalable Code</a:t>
            </a:r>
            <a:endParaRPr lang="en-US" sz="2100" dirty="0"/>
          </a:p>
        </p:txBody>
      </p:sp>
      <p:sp>
        <p:nvSpPr>
          <p:cNvPr id="13" name="Text 7"/>
          <p:cNvSpPr/>
          <p:nvPr/>
        </p:nvSpPr>
        <p:spPr>
          <a:xfrm>
            <a:off x="7299722" y="6354008"/>
            <a:ext cx="6605349" cy="870109"/>
          </a:xfrm>
          <a:prstGeom prst="rect">
            <a:avLst/>
          </a:prstGeom>
          <a:noFill/>
          <a:ln/>
        </p:spPr>
        <p:txBody>
          <a:bodyPr wrap="square" lIns="0" tIns="0" rIns="0" bIns="0" rtlCol="0" anchor="t"/>
          <a:lstStyle/>
          <a:p>
            <a:pPr algn="l" indent="0" marL="0">
              <a:lnSpc>
                <a:spcPts val="2250"/>
              </a:lnSpc>
              <a:buNone/>
            </a:pPr>
            <a:r>
              <a:rPr lang="en-US" sz="1400" dirty="0">
                <a:solidFill>
                  <a:srgbClr val="2C2821"/>
                </a:solidFill>
                <a:latin typeface="Lora" pitchFamily="34" charset="0"/>
                <a:ea typeface="Lora" pitchFamily="34" charset="-122"/>
                <a:cs typeface="Lora" pitchFamily="34" charset="-120"/>
              </a:rPr>
              <a:t>By splitting logic into manageable modules, development speed is improved, and the risk of conflicts and bugs is significantly reduced, ensuring long-term project health.</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83669" y="538758"/>
            <a:ext cx="7319129" cy="612219"/>
          </a:xfrm>
          <a:prstGeom prst="rect">
            <a:avLst/>
          </a:prstGeom>
          <a:noFill/>
          <a:ln/>
        </p:spPr>
        <p:txBody>
          <a:bodyPr wrap="none" lIns="0" tIns="0" rIns="0" bIns="0" rtlCol="0" anchor="t"/>
          <a:lstStyle/>
          <a:p>
            <a:pPr algn="l" indent="0" marL="0">
              <a:lnSpc>
                <a:spcPts val="4800"/>
              </a:lnSpc>
              <a:buNone/>
            </a:pPr>
            <a:r>
              <a:rPr lang="en-US" sz="3850" dirty="0">
                <a:solidFill>
                  <a:srgbClr val="233E32"/>
                </a:solidFill>
                <a:latin typeface="Alice" pitchFamily="34" charset="0"/>
                <a:ea typeface="Alice" pitchFamily="34" charset="-122"/>
                <a:cs typeface="Alice" pitchFamily="34" charset="-120"/>
              </a:rPr>
              <a:t>The Powerhouse for RESTful APIs</a:t>
            </a:r>
            <a:endParaRPr lang="en-US" sz="3850" dirty="0"/>
          </a:p>
        </p:txBody>
      </p:sp>
      <p:sp>
        <p:nvSpPr>
          <p:cNvPr id="3" name="Text 1"/>
          <p:cNvSpPr/>
          <p:nvPr/>
        </p:nvSpPr>
        <p:spPr>
          <a:xfrm>
            <a:off x="783669" y="1542812"/>
            <a:ext cx="13063061" cy="626983"/>
          </a:xfrm>
          <a:prstGeom prst="rect">
            <a:avLst/>
          </a:prstGeom>
          <a:noFill/>
          <a:ln/>
        </p:spPr>
        <p:txBody>
          <a:bodyPr wrap="square" lIns="0" tIns="0" rIns="0" bIns="0" rtlCol="0" anchor="t"/>
          <a:lstStyle/>
          <a:p>
            <a:pPr algn="l" indent="0" marL="0">
              <a:lnSpc>
                <a:spcPts val="2450"/>
              </a:lnSpc>
              <a:buNone/>
            </a:pPr>
            <a:r>
              <a:rPr lang="en-US" sz="1500" dirty="0">
                <a:solidFill>
                  <a:srgbClr val="2C2821"/>
                </a:solidFill>
                <a:latin typeface="Lora" pitchFamily="34" charset="0"/>
                <a:ea typeface="Lora" pitchFamily="34" charset="-122"/>
                <a:cs typeface="Lora" pitchFamily="34" charset="-120"/>
              </a:rPr>
              <a:t>Express is the de facto standard for developing backend services and RESTful APIs due to its simplicity, speed, and excellent middleware support. It simplifies handling HTTP requests and responses, allowing developers to focus on business logic.</a:t>
            </a:r>
            <a:endParaRPr lang="en-US" sz="1500" dirty="0"/>
          </a:p>
        </p:txBody>
      </p:sp>
      <p:sp>
        <p:nvSpPr>
          <p:cNvPr id="4" name="Shape 2"/>
          <p:cNvSpPr/>
          <p:nvPr/>
        </p:nvSpPr>
        <p:spPr>
          <a:xfrm>
            <a:off x="783669" y="2610564"/>
            <a:ext cx="440769" cy="440769"/>
          </a:xfrm>
          <a:prstGeom prst="roundRect">
            <a:avLst>
              <a:gd name="adj" fmla="val 6668"/>
            </a:avLst>
          </a:prstGeom>
          <a:solidFill>
            <a:srgbClr val="F0EDE6"/>
          </a:solidFill>
          <a:ln/>
        </p:spPr>
      </p:sp>
      <p:sp>
        <p:nvSpPr>
          <p:cNvPr id="5" name="Text 3"/>
          <p:cNvSpPr/>
          <p:nvPr/>
        </p:nvSpPr>
        <p:spPr>
          <a:xfrm>
            <a:off x="1420297" y="2647236"/>
            <a:ext cx="3064193" cy="734616"/>
          </a:xfrm>
          <a:prstGeom prst="rect">
            <a:avLst/>
          </a:prstGeom>
          <a:noFill/>
          <a:ln/>
        </p:spPr>
        <p:txBody>
          <a:bodyPr wrap="square" lIns="0" tIns="0" rIns="0" bIns="0" rtlCol="0" anchor="t"/>
          <a:lstStyle/>
          <a:p>
            <a:pPr algn="l" indent="0" marL="0">
              <a:lnSpc>
                <a:spcPts val="2850"/>
              </a:lnSpc>
              <a:buNone/>
            </a:pPr>
            <a:r>
              <a:rPr lang="en-US" sz="2300" dirty="0">
                <a:solidFill>
                  <a:srgbClr val="2C2821"/>
                </a:solidFill>
                <a:latin typeface="Alice" pitchFamily="34" charset="0"/>
                <a:ea typeface="Alice" pitchFamily="34" charset="-122"/>
                <a:cs typeface="Alice" pitchFamily="34" charset="-120"/>
              </a:rPr>
              <a:t>Build RESTful APIs Easily</a:t>
            </a:r>
            <a:endParaRPr lang="en-US" sz="2300" dirty="0"/>
          </a:p>
        </p:txBody>
      </p:sp>
      <p:sp>
        <p:nvSpPr>
          <p:cNvPr id="6" name="Text 4"/>
          <p:cNvSpPr/>
          <p:nvPr/>
        </p:nvSpPr>
        <p:spPr>
          <a:xfrm>
            <a:off x="1420297" y="3577709"/>
            <a:ext cx="3064193" cy="1253966"/>
          </a:xfrm>
          <a:prstGeom prst="rect">
            <a:avLst/>
          </a:prstGeom>
          <a:noFill/>
          <a:ln/>
        </p:spPr>
        <p:txBody>
          <a:bodyPr wrap="square" lIns="0" tIns="0" rIns="0" bIns="0" rtlCol="0" anchor="t"/>
          <a:lstStyle/>
          <a:p>
            <a:pPr algn="l" indent="0" marL="0">
              <a:lnSpc>
                <a:spcPts val="2450"/>
              </a:lnSpc>
              <a:buNone/>
            </a:pPr>
            <a:r>
              <a:rPr lang="en-US" sz="1500" dirty="0">
                <a:solidFill>
                  <a:srgbClr val="2C2821"/>
                </a:solidFill>
                <a:latin typeface="Lora" pitchFamily="34" charset="0"/>
                <a:ea typeface="Lora" pitchFamily="34" charset="-122"/>
                <a:cs typeface="Lora" pitchFamily="34" charset="-120"/>
              </a:rPr>
              <a:t>Express provides simple, intuitive functions that map directly to the conventional REST API design patterns.</a:t>
            </a:r>
            <a:endParaRPr lang="en-US" sz="1500" dirty="0"/>
          </a:p>
        </p:txBody>
      </p:sp>
      <p:sp>
        <p:nvSpPr>
          <p:cNvPr id="7" name="Shape 5"/>
          <p:cNvSpPr/>
          <p:nvPr/>
        </p:nvSpPr>
        <p:spPr>
          <a:xfrm>
            <a:off x="4729401" y="2610564"/>
            <a:ext cx="440769" cy="440769"/>
          </a:xfrm>
          <a:prstGeom prst="roundRect">
            <a:avLst>
              <a:gd name="adj" fmla="val 6668"/>
            </a:avLst>
          </a:prstGeom>
          <a:solidFill>
            <a:srgbClr val="F0EDE6"/>
          </a:solidFill>
          <a:ln/>
        </p:spPr>
      </p:sp>
      <p:sp>
        <p:nvSpPr>
          <p:cNvPr id="8" name="Text 6"/>
          <p:cNvSpPr/>
          <p:nvPr/>
        </p:nvSpPr>
        <p:spPr>
          <a:xfrm>
            <a:off x="5366028" y="2647236"/>
            <a:ext cx="3064312" cy="734616"/>
          </a:xfrm>
          <a:prstGeom prst="rect">
            <a:avLst/>
          </a:prstGeom>
          <a:noFill/>
          <a:ln/>
        </p:spPr>
        <p:txBody>
          <a:bodyPr wrap="square" lIns="0" tIns="0" rIns="0" bIns="0" rtlCol="0" anchor="t"/>
          <a:lstStyle/>
          <a:p>
            <a:pPr algn="l" indent="0" marL="0">
              <a:lnSpc>
                <a:spcPts val="2850"/>
              </a:lnSpc>
              <a:buNone/>
            </a:pPr>
            <a:r>
              <a:rPr lang="en-US" sz="2300" dirty="0">
                <a:solidFill>
                  <a:srgbClr val="2C2821"/>
                </a:solidFill>
                <a:latin typeface="Alice" pitchFamily="34" charset="0"/>
                <a:ea typeface="Alice" pitchFamily="34" charset="-122"/>
                <a:cs typeface="Alice" pitchFamily="34" charset="-120"/>
              </a:rPr>
              <a:t>Supports All Core HTTP Methods</a:t>
            </a:r>
            <a:endParaRPr lang="en-US" sz="2300" dirty="0"/>
          </a:p>
        </p:txBody>
      </p:sp>
      <p:sp>
        <p:nvSpPr>
          <p:cNvPr id="9" name="Text 7"/>
          <p:cNvSpPr/>
          <p:nvPr/>
        </p:nvSpPr>
        <p:spPr>
          <a:xfrm>
            <a:off x="5366028" y="3577709"/>
            <a:ext cx="3064312" cy="1567458"/>
          </a:xfrm>
          <a:prstGeom prst="rect">
            <a:avLst/>
          </a:prstGeom>
          <a:noFill/>
          <a:ln/>
        </p:spPr>
        <p:txBody>
          <a:bodyPr wrap="square" lIns="0" tIns="0" rIns="0" bIns="0" rtlCol="0" anchor="t"/>
          <a:lstStyle/>
          <a:p>
            <a:pPr algn="l" indent="0" marL="0">
              <a:lnSpc>
                <a:spcPts val="2450"/>
              </a:lnSpc>
              <a:buNone/>
            </a:pPr>
            <a:r>
              <a:rPr lang="en-US" sz="1500" dirty="0">
                <a:solidFill>
                  <a:srgbClr val="2C2821"/>
                </a:solidFill>
                <a:latin typeface="Lora" pitchFamily="34" charset="0"/>
                <a:ea typeface="Lora" pitchFamily="34" charset="-122"/>
                <a:cs typeface="Lora" pitchFamily="34" charset="-120"/>
              </a:rPr>
              <a:t>It offers robust support for the fundamental HTTP verbs: </a:t>
            </a:r>
            <a:pPr algn="l" indent="0" marL="0">
              <a:lnSpc>
                <a:spcPts val="2450"/>
              </a:lnSpc>
              <a:buNone/>
            </a:pPr>
            <a:r>
              <a:rPr lang="en-US" sz="1500" b="1" dirty="0">
                <a:solidFill>
                  <a:srgbClr val="2C2821"/>
                </a:solidFill>
                <a:latin typeface="Lora" pitchFamily="34" charset="0"/>
                <a:ea typeface="Lora" pitchFamily="34" charset="-122"/>
                <a:cs typeface="Lora" pitchFamily="34" charset="-120"/>
              </a:rPr>
              <a:t>GET</a:t>
            </a:r>
            <a:pPr algn="l" indent="0" marL="0">
              <a:lnSpc>
                <a:spcPts val="2450"/>
              </a:lnSpc>
              <a:buNone/>
            </a:pPr>
            <a:r>
              <a:rPr lang="en-US" sz="1500" dirty="0">
                <a:solidFill>
                  <a:srgbClr val="2C2821"/>
                </a:solidFill>
                <a:latin typeface="Lora" pitchFamily="34" charset="0"/>
                <a:ea typeface="Lora" pitchFamily="34" charset="-122"/>
                <a:cs typeface="Lora" pitchFamily="34" charset="-120"/>
              </a:rPr>
              <a:t> (read), </a:t>
            </a:r>
            <a:pPr algn="l" indent="0" marL="0">
              <a:lnSpc>
                <a:spcPts val="2450"/>
              </a:lnSpc>
              <a:buNone/>
            </a:pPr>
            <a:r>
              <a:rPr lang="en-US" sz="1500" b="1" dirty="0">
                <a:solidFill>
                  <a:srgbClr val="2C2821"/>
                </a:solidFill>
                <a:latin typeface="Lora" pitchFamily="34" charset="0"/>
                <a:ea typeface="Lora" pitchFamily="34" charset="-122"/>
                <a:cs typeface="Lora" pitchFamily="34" charset="-120"/>
              </a:rPr>
              <a:t>POST</a:t>
            </a:r>
            <a:pPr algn="l" indent="0" marL="0">
              <a:lnSpc>
                <a:spcPts val="2450"/>
              </a:lnSpc>
              <a:buNone/>
            </a:pPr>
            <a:r>
              <a:rPr lang="en-US" sz="1500" dirty="0">
                <a:solidFill>
                  <a:srgbClr val="2C2821"/>
                </a:solidFill>
                <a:latin typeface="Lora" pitchFamily="34" charset="0"/>
                <a:ea typeface="Lora" pitchFamily="34" charset="-122"/>
                <a:cs typeface="Lora" pitchFamily="34" charset="-120"/>
              </a:rPr>
              <a:t> (create), </a:t>
            </a:r>
            <a:pPr algn="l" indent="0" marL="0">
              <a:lnSpc>
                <a:spcPts val="2450"/>
              </a:lnSpc>
              <a:buNone/>
            </a:pPr>
            <a:r>
              <a:rPr lang="en-US" sz="1500" b="1" dirty="0">
                <a:solidFill>
                  <a:srgbClr val="2C2821"/>
                </a:solidFill>
                <a:latin typeface="Lora" pitchFamily="34" charset="0"/>
                <a:ea typeface="Lora" pitchFamily="34" charset="-122"/>
                <a:cs typeface="Lora" pitchFamily="34" charset="-120"/>
              </a:rPr>
              <a:t>PUT</a:t>
            </a:r>
            <a:pPr algn="l" indent="0" marL="0">
              <a:lnSpc>
                <a:spcPts val="2450"/>
              </a:lnSpc>
              <a:buNone/>
            </a:pPr>
            <a:r>
              <a:rPr lang="en-US" sz="1500" dirty="0">
                <a:solidFill>
                  <a:srgbClr val="2C2821"/>
                </a:solidFill>
                <a:latin typeface="Lora" pitchFamily="34" charset="0"/>
                <a:ea typeface="Lora" pitchFamily="34" charset="-122"/>
                <a:cs typeface="Lora" pitchFamily="34" charset="-120"/>
              </a:rPr>
              <a:t> and </a:t>
            </a:r>
            <a:pPr algn="l" indent="0" marL="0">
              <a:lnSpc>
                <a:spcPts val="2450"/>
              </a:lnSpc>
              <a:buNone/>
            </a:pPr>
            <a:r>
              <a:rPr lang="en-US" sz="1500" b="1" dirty="0">
                <a:solidFill>
                  <a:srgbClr val="2C2821"/>
                </a:solidFill>
                <a:latin typeface="Lora" pitchFamily="34" charset="0"/>
                <a:ea typeface="Lora" pitchFamily="34" charset="-122"/>
                <a:cs typeface="Lora" pitchFamily="34" charset="-120"/>
              </a:rPr>
              <a:t>PATCH</a:t>
            </a:r>
            <a:pPr algn="l" indent="0" marL="0">
              <a:lnSpc>
                <a:spcPts val="2450"/>
              </a:lnSpc>
              <a:buNone/>
            </a:pPr>
            <a:r>
              <a:rPr lang="en-US" sz="1500" dirty="0">
                <a:solidFill>
                  <a:srgbClr val="2C2821"/>
                </a:solidFill>
                <a:latin typeface="Lora" pitchFamily="34" charset="0"/>
                <a:ea typeface="Lora" pitchFamily="34" charset="-122"/>
                <a:cs typeface="Lora" pitchFamily="34" charset="-120"/>
              </a:rPr>
              <a:t> (update), and </a:t>
            </a:r>
            <a:pPr algn="l" indent="0" marL="0">
              <a:lnSpc>
                <a:spcPts val="2450"/>
              </a:lnSpc>
              <a:buNone/>
            </a:pPr>
            <a:r>
              <a:rPr lang="en-US" sz="1500" b="1" dirty="0">
                <a:solidFill>
                  <a:srgbClr val="2C2821"/>
                </a:solidFill>
                <a:latin typeface="Lora" pitchFamily="34" charset="0"/>
                <a:ea typeface="Lora" pitchFamily="34" charset="-122"/>
                <a:cs typeface="Lora" pitchFamily="34" charset="-120"/>
              </a:rPr>
              <a:t>DELETE</a:t>
            </a:r>
            <a:pPr algn="l" indent="0" marL="0">
              <a:lnSpc>
                <a:spcPts val="2450"/>
              </a:lnSpc>
              <a:buNone/>
            </a:pPr>
            <a:r>
              <a:rPr lang="en-US" sz="1500" dirty="0">
                <a:solidFill>
                  <a:srgbClr val="2C2821"/>
                </a:solidFill>
                <a:latin typeface="Lora" pitchFamily="34" charset="0"/>
                <a:ea typeface="Lora" pitchFamily="34" charset="-122"/>
                <a:cs typeface="Lora" pitchFamily="34" charset="-120"/>
              </a:rPr>
              <a:t> (remove).</a:t>
            </a:r>
            <a:endParaRPr lang="en-US" sz="1500" dirty="0"/>
          </a:p>
        </p:txBody>
      </p:sp>
      <p:sp>
        <p:nvSpPr>
          <p:cNvPr id="10" name="Shape 8"/>
          <p:cNvSpPr/>
          <p:nvPr/>
        </p:nvSpPr>
        <p:spPr>
          <a:xfrm>
            <a:off x="783669" y="5537002"/>
            <a:ext cx="440769" cy="440769"/>
          </a:xfrm>
          <a:prstGeom prst="roundRect">
            <a:avLst>
              <a:gd name="adj" fmla="val 6668"/>
            </a:avLst>
          </a:prstGeom>
          <a:solidFill>
            <a:srgbClr val="F0EDE6"/>
          </a:solidFill>
          <a:ln/>
        </p:spPr>
      </p:sp>
      <p:sp>
        <p:nvSpPr>
          <p:cNvPr id="11" name="Text 9"/>
          <p:cNvSpPr/>
          <p:nvPr/>
        </p:nvSpPr>
        <p:spPr>
          <a:xfrm>
            <a:off x="1420297" y="5573673"/>
            <a:ext cx="3994428" cy="367308"/>
          </a:xfrm>
          <a:prstGeom prst="rect">
            <a:avLst/>
          </a:prstGeom>
          <a:noFill/>
          <a:ln/>
        </p:spPr>
        <p:txBody>
          <a:bodyPr wrap="none" lIns="0" tIns="0" rIns="0" bIns="0" rtlCol="0" anchor="t"/>
          <a:lstStyle/>
          <a:p>
            <a:pPr algn="l" indent="0" marL="0">
              <a:lnSpc>
                <a:spcPts val="2850"/>
              </a:lnSpc>
              <a:buNone/>
            </a:pPr>
            <a:r>
              <a:rPr lang="en-US" sz="2300" dirty="0">
                <a:solidFill>
                  <a:srgbClr val="2C2821"/>
                </a:solidFill>
                <a:latin typeface="Alice" pitchFamily="34" charset="0"/>
                <a:ea typeface="Alice" pitchFamily="34" charset="-122"/>
                <a:cs typeface="Alice" pitchFamily="34" charset="-120"/>
              </a:rPr>
              <a:t>JSON as Standard Data Format</a:t>
            </a:r>
            <a:endParaRPr lang="en-US" sz="2300" dirty="0"/>
          </a:p>
        </p:txBody>
      </p:sp>
      <p:sp>
        <p:nvSpPr>
          <p:cNvPr id="12" name="Text 10"/>
          <p:cNvSpPr/>
          <p:nvPr/>
        </p:nvSpPr>
        <p:spPr>
          <a:xfrm>
            <a:off x="1420297" y="6136838"/>
            <a:ext cx="7010043" cy="940475"/>
          </a:xfrm>
          <a:prstGeom prst="rect">
            <a:avLst/>
          </a:prstGeom>
          <a:noFill/>
          <a:ln/>
        </p:spPr>
        <p:txBody>
          <a:bodyPr wrap="square" lIns="0" tIns="0" rIns="0" bIns="0" rtlCol="0" anchor="t"/>
          <a:lstStyle/>
          <a:p>
            <a:pPr algn="l" indent="0" marL="0">
              <a:lnSpc>
                <a:spcPts val="2450"/>
              </a:lnSpc>
              <a:buNone/>
            </a:pPr>
            <a:r>
              <a:rPr lang="en-US" sz="1500" dirty="0">
                <a:solidFill>
                  <a:srgbClr val="2C2821"/>
                </a:solidFill>
                <a:latin typeface="Lora" pitchFamily="34" charset="0"/>
                <a:ea typeface="Lora" pitchFamily="34" charset="-122"/>
                <a:cs typeface="Lora" pitchFamily="34" charset="-120"/>
              </a:rPr>
              <a:t>Given its Node.js foundation, Express handles JSON seamlessly, making it ideal for data exchange between the server and client in modern applications.</a:t>
            </a:r>
            <a:endParaRPr lang="en-US" sz="1500" dirty="0"/>
          </a:p>
        </p:txBody>
      </p:sp>
      <p:pic>
        <p:nvPicPr>
          <p:cNvPr id="13" name="Image 0" descr="preencoded.png">    </p:cNvPr>
          <p:cNvPicPr>
            <a:picLocks noChangeAspect="1"/>
          </p:cNvPicPr>
          <p:nvPr/>
        </p:nvPicPr>
        <p:blipFill>
          <a:blip r:embed="rId1"/>
          <a:stretch>
            <a:fillRect/>
          </a:stretch>
        </p:blipFill>
        <p:spPr>
          <a:xfrm>
            <a:off x="8915876" y="2610564"/>
            <a:ext cx="4938474" cy="493847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12219" y="420886"/>
            <a:ext cx="8632627" cy="478274"/>
          </a:xfrm>
          <a:prstGeom prst="rect">
            <a:avLst/>
          </a:prstGeom>
          <a:noFill/>
          <a:ln/>
        </p:spPr>
        <p:txBody>
          <a:bodyPr wrap="none" lIns="0" tIns="0" rIns="0" bIns="0" rtlCol="0" anchor="t"/>
          <a:lstStyle/>
          <a:p>
            <a:pPr algn="l" indent="0" marL="0">
              <a:lnSpc>
                <a:spcPts val="3750"/>
              </a:lnSpc>
              <a:buNone/>
            </a:pPr>
            <a:r>
              <a:rPr lang="en-US" sz="3000" dirty="0">
                <a:solidFill>
                  <a:srgbClr val="233E32"/>
                </a:solidFill>
                <a:latin typeface="Alice" pitchFamily="34" charset="0"/>
                <a:ea typeface="Alice" pitchFamily="34" charset="-122"/>
                <a:cs typeface="Alice" pitchFamily="34" charset="-120"/>
              </a:rPr>
              <a:t>Accelerating Development with Express Generator</a:t>
            </a:r>
            <a:endParaRPr lang="en-US" sz="3000" dirty="0"/>
          </a:p>
        </p:txBody>
      </p:sp>
      <p:sp>
        <p:nvSpPr>
          <p:cNvPr id="3" name="Text 1"/>
          <p:cNvSpPr/>
          <p:nvPr/>
        </p:nvSpPr>
        <p:spPr>
          <a:xfrm>
            <a:off x="612219" y="1205270"/>
            <a:ext cx="13405961" cy="489823"/>
          </a:xfrm>
          <a:prstGeom prst="rect">
            <a:avLst/>
          </a:prstGeom>
          <a:noFill/>
          <a:ln/>
        </p:spPr>
        <p:txBody>
          <a:bodyPr wrap="square" lIns="0" tIns="0" rIns="0" bIns="0" rtlCol="0" anchor="t"/>
          <a:lstStyle/>
          <a:p>
            <a:pPr algn="l" indent="0" marL="0">
              <a:lnSpc>
                <a:spcPts val="1900"/>
              </a:lnSpc>
              <a:buNone/>
            </a:pPr>
            <a:r>
              <a:rPr lang="en-US" sz="1200" dirty="0">
                <a:solidFill>
                  <a:srgbClr val="2C2821"/>
                </a:solidFill>
                <a:latin typeface="Lora" pitchFamily="34" charset="0"/>
                <a:ea typeface="Lora" pitchFamily="34" charset="-122"/>
                <a:cs typeface="Lora" pitchFamily="34" charset="-120"/>
              </a:rPr>
              <a:t>Starting a new project often involves repetitive setup tasks. The Express Generator is a command-line interface (CLI) tool designed to automate this process, enabling developers to jump straight into coding the unique features of their application.</a:t>
            </a:r>
            <a:endParaRPr lang="en-US" sz="1200" dirty="0"/>
          </a:p>
        </p:txBody>
      </p:sp>
      <p:pic>
        <p:nvPicPr>
          <p:cNvPr id="4" name="Image 0" descr="preencoded.png">    </p:cNvPr>
          <p:cNvPicPr>
            <a:picLocks noChangeAspect="1"/>
          </p:cNvPicPr>
          <p:nvPr/>
        </p:nvPicPr>
        <p:blipFill>
          <a:blip r:embed="rId1"/>
          <a:stretch>
            <a:fillRect/>
          </a:stretch>
        </p:blipFill>
        <p:spPr>
          <a:xfrm>
            <a:off x="2102644" y="1867257"/>
            <a:ext cx="10425113" cy="4771192"/>
          </a:xfrm>
          <a:prstGeom prst="rect">
            <a:avLst/>
          </a:prstGeom>
        </p:spPr>
      </p:pic>
      <p:pic>
        <p:nvPicPr>
          <p:cNvPr id="5" name="Image 1" descr="preencoded.png">    </p:cNvPr>
          <p:cNvPicPr>
            <a:picLocks noChangeAspect="1"/>
          </p:cNvPicPr>
          <p:nvPr/>
        </p:nvPicPr>
        <p:blipFill>
          <a:blip r:embed="rId2"/>
          <a:stretch>
            <a:fillRect/>
          </a:stretch>
        </p:blipFill>
        <p:spPr>
          <a:xfrm>
            <a:off x="10682355" y="3058496"/>
            <a:ext cx="670281" cy="670281"/>
          </a:xfrm>
          <a:prstGeom prst="rect">
            <a:avLst/>
          </a:prstGeom>
        </p:spPr>
      </p:pic>
      <p:sp>
        <p:nvSpPr>
          <p:cNvPr id="6" name="Text 2"/>
          <p:cNvSpPr/>
          <p:nvPr/>
        </p:nvSpPr>
        <p:spPr>
          <a:xfrm>
            <a:off x="10085177" y="5505441"/>
            <a:ext cx="1957221" cy="377033"/>
          </a:xfrm>
          <a:prstGeom prst="rect">
            <a:avLst/>
          </a:prstGeom>
          <a:noFill/>
          <a:ln/>
        </p:spPr>
        <p:txBody>
          <a:bodyPr wrap="none" lIns="0" tIns="0" rIns="0" bIns="0" rtlCol="0" anchor="t"/>
          <a:lstStyle/>
          <a:p>
            <a:pPr algn="ctr" indent="0" marL="0">
              <a:lnSpc>
                <a:spcPts val="1650"/>
              </a:lnSpc>
              <a:buNone/>
            </a:pPr>
            <a:r>
              <a:rPr lang="en-US" sz="1350" dirty="0">
                <a:solidFill>
                  <a:srgbClr val="2C2821"/>
                </a:solidFill>
                <a:latin typeface="Alice" pitchFamily="34" charset="0"/>
                <a:ea typeface="Alice" pitchFamily="34" charset="-122"/>
                <a:cs typeface="Alice" pitchFamily="34" charset="-120"/>
              </a:rPr>
              <a:t>Ready to Code</a:t>
            </a:r>
            <a:endParaRPr lang="en-US" sz="1350" dirty="0"/>
          </a:p>
        </p:txBody>
      </p:sp>
      <p:pic>
        <p:nvPicPr>
          <p:cNvPr id="7" name="Image 2" descr="preencoded.png">    </p:cNvPr>
          <p:cNvPicPr>
            <a:picLocks noChangeAspect="1"/>
          </p:cNvPicPr>
          <p:nvPr/>
        </p:nvPicPr>
        <p:blipFill>
          <a:blip r:embed="rId3"/>
          <a:stretch>
            <a:fillRect/>
          </a:stretch>
        </p:blipFill>
        <p:spPr>
          <a:xfrm>
            <a:off x="8228499" y="3059753"/>
            <a:ext cx="670281" cy="670281"/>
          </a:xfrm>
          <a:prstGeom prst="rect">
            <a:avLst/>
          </a:prstGeom>
        </p:spPr>
      </p:pic>
      <p:sp>
        <p:nvSpPr>
          <p:cNvPr id="8" name="Text 3"/>
          <p:cNvSpPr/>
          <p:nvPr/>
        </p:nvSpPr>
        <p:spPr>
          <a:xfrm>
            <a:off x="7618542" y="5316924"/>
            <a:ext cx="1957221" cy="754066"/>
          </a:xfrm>
          <a:prstGeom prst="rect">
            <a:avLst/>
          </a:prstGeom>
          <a:noFill/>
          <a:ln/>
        </p:spPr>
        <p:txBody>
          <a:bodyPr wrap="square" lIns="0" tIns="0" rIns="0" bIns="0" rtlCol="0" anchor="t"/>
          <a:lstStyle/>
          <a:p>
            <a:pPr algn="ctr" indent="0" marL="0">
              <a:lnSpc>
                <a:spcPts val="1650"/>
              </a:lnSpc>
              <a:buNone/>
            </a:pPr>
            <a:r>
              <a:rPr lang="en-US" sz="1350" dirty="0">
                <a:solidFill>
                  <a:srgbClr val="2C2821"/>
                </a:solidFill>
                <a:latin typeface="Alice" pitchFamily="34" charset="0"/>
                <a:ea typeface="Alice" pitchFamily="34" charset="-122"/>
                <a:cs typeface="Alice" pitchFamily="34" charset="-120"/>
              </a:rPr>
              <a:t>Install Dependencies</a:t>
            </a:r>
            <a:endParaRPr lang="en-US" sz="1350" dirty="0"/>
          </a:p>
        </p:txBody>
      </p:sp>
      <p:pic>
        <p:nvPicPr>
          <p:cNvPr id="9" name="Image 3" descr="preencoded.png">    </p:cNvPr>
          <p:cNvPicPr>
            <a:picLocks noChangeAspect="1"/>
          </p:cNvPicPr>
          <p:nvPr/>
        </p:nvPicPr>
        <p:blipFill>
          <a:blip r:embed="rId4"/>
          <a:stretch>
            <a:fillRect/>
          </a:stretch>
        </p:blipFill>
        <p:spPr>
          <a:xfrm>
            <a:off x="5775270" y="3059753"/>
            <a:ext cx="670281" cy="670281"/>
          </a:xfrm>
          <a:prstGeom prst="rect">
            <a:avLst/>
          </a:prstGeom>
        </p:spPr>
      </p:pic>
      <p:sp>
        <p:nvSpPr>
          <p:cNvPr id="10" name="Text 4"/>
          <p:cNvSpPr/>
          <p:nvPr/>
        </p:nvSpPr>
        <p:spPr>
          <a:xfrm>
            <a:off x="5165314" y="5316924"/>
            <a:ext cx="1957221" cy="754066"/>
          </a:xfrm>
          <a:prstGeom prst="rect">
            <a:avLst/>
          </a:prstGeom>
          <a:noFill/>
          <a:ln/>
        </p:spPr>
        <p:txBody>
          <a:bodyPr wrap="square" lIns="0" tIns="0" rIns="0" bIns="0" rtlCol="0" anchor="t"/>
          <a:lstStyle/>
          <a:p>
            <a:pPr algn="ctr" indent="0" marL="0">
              <a:lnSpc>
                <a:spcPts val="1650"/>
              </a:lnSpc>
              <a:buNone/>
            </a:pPr>
            <a:r>
              <a:rPr lang="en-US" sz="1350" dirty="0">
                <a:solidFill>
                  <a:srgbClr val="2C2821"/>
                </a:solidFill>
                <a:latin typeface="Alice" pitchFamily="34" charset="0"/>
                <a:ea typeface="Alice" pitchFamily="34" charset="-122"/>
                <a:cs typeface="Alice" pitchFamily="34" charset="-120"/>
              </a:rPr>
              <a:t>Generate Boilerplate</a:t>
            </a:r>
            <a:endParaRPr lang="en-US" sz="1350" dirty="0"/>
          </a:p>
        </p:txBody>
      </p:sp>
      <p:pic>
        <p:nvPicPr>
          <p:cNvPr id="11" name="Image 4" descr="preencoded.png">    </p:cNvPr>
          <p:cNvPicPr>
            <a:picLocks noChangeAspect="1"/>
          </p:cNvPicPr>
          <p:nvPr/>
        </p:nvPicPr>
        <p:blipFill>
          <a:blip r:embed="rId5"/>
          <a:stretch>
            <a:fillRect/>
          </a:stretch>
        </p:blipFill>
        <p:spPr>
          <a:xfrm>
            <a:off x="3308635" y="3059753"/>
            <a:ext cx="670281" cy="670281"/>
          </a:xfrm>
          <a:prstGeom prst="rect">
            <a:avLst/>
          </a:prstGeom>
        </p:spPr>
      </p:pic>
      <p:sp>
        <p:nvSpPr>
          <p:cNvPr id="12" name="Text 5"/>
          <p:cNvSpPr/>
          <p:nvPr/>
        </p:nvSpPr>
        <p:spPr>
          <a:xfrm>
            <a:off x="2658462" y="5505441"/>
            <a:ext cx="1957221" cy="377033"/>
          </a:xfrm>
          <a:prstGeom prst="rect">
            <a:avLst/>
          </a:prstGeom>
          <a:noFill/>
          <a:ln/>
        </p:spPr>
        <p:txBody>
          <a:bodyPr wrap="none" lIns="0" tIns="0" rIns="0" bIns="0" rtlCol="0" anchor="t"/>
          <a:lstStyle/>
          <a:p>
            <a:pPr algn="ctr" indent="0" marL="0">
              <a:lnSpc>
                <a:spcPts val="1650"/>
              </a:lnSpc>
              <a:buNone/>
            </a:pPr>
            <a:r>
              <a:rPr lang="en-US" sz="1350" dirty="0">
                <a:solidFill>
                  <a:srgbClr val="2C2821"/>
                </a:solidFill>
                <a:latin typeface="Alice" pitchFamily="34" charset="0"/>
                <a:ea typeface="Alice" pitchFamily="34" charset="-122"/>
                <a:cs typeface="Alice" pitchFamily="34" charset="-120"/>
              </a:rPr>
              <a:t>Express CLI</a:t>
            </a:r>
            <a:endParaRPr lang="en-US" sz="1350" dirty="0"/>
          </a:p>
        </p:txBody>
      </p:sp>
      <p:sp>
        <p:nvSpPr>
          <p:cNvPr id="13" name="Shape 6"/>
          <p:cNvSpPr/>
          <p:nvPr/>
        </p:nvSpPr>
        <p:spPr>
          <a:xfrm>
            <a:off x="612219" y="6810613"/>
            <a:ext cx="4366617" cy="1417320"/>
          </a:xfrm>
          <a:prstGeom prst="roundRect">
            <a:avLst>
              <a:gd name="adj" fmla="val 1620"/>
            </a:avLst>
          </a:prstGeom>
          <a:solidFill>
            <a:srgbClr val="FCFBF8"/>
          </a:solidFill>
          <a:ln w="22860">
            <a:solidFill>
              <a:srgbClr val="D6D3CC"/>
            </a:solidFill>
            <a:prstDash val="solid"/>
          </a:ln>
        </p:spPr>
      </p:sp>
      <p:sp>
        <p:nvSpPr>
          <p:cNvPr id="14" name="Text 7"/>
          <p:cNvSpPr/>
          <p:nvPr/>
        </p:nvSpPr>
        <p:spPr>
          <a:xfrm>
            <a:off x="788075" y="6986468"/>
            <a:ext cx="3026926" cy="239078"/>
          </a:xfrm>
          <a:prstGeom prst="rect">
            <a:avLst/>
          </a:prstGeom>
          <a:noFill/>
          <a:ln/>
        </p:spPr>
        <p:txBody>
          <a:bodyPr wrap="none" lIns="0" tIns="0" rIns="0" bIns="0" rtlCol="0" anchor="t"/>
          <a:lstStyle/>
          <a:p>
            <a:pPr algn="l" indent="0" marL="0">
              <a:lnSpc>
                <a:spcPts val="1850"/>
              </a:lnSpc>
              <a:buNone/>
            </a:pPr>
            <a:r>
              <a:rPr lang="en-US" sz="1500" dirty="0">
                <a:solidFill>
                  <a:srgbClr val="2C2821"/>
                </a:solidFill>
                <a:latin typeface="Alice" pitchFamily="34" charset="0"/>
                <a:ea typeface="Alice" pitchFamily="34" charset="-122"/>
                <a:cs typeface="Alice" pitchFamily="34" charset="-120"/>
              </a:rPr>
              <a:t>Express Application Generator Tool</a:t>
            </a:r>
            <a:endParaRPr lang="en-US" sz="1500" dirty="0"/>
          </a:p>
        </p:txBody>
      </p:sp>
      <p:sp>
        <p:nvSpPr>
          <p:cNvPr id="15" name="Text 8"/>
          <p:cNvSpPr/>
          <p:nvPr/>
        </p:nvSpPr>
        <p:spPr>
          <a:xfrm>
            <a:off x="788075" y="7317343"/>
            <a:ext cx="4014907" cy="489823"/>
          </a:xfrm>
          <a:prstGeom prst="rect">
            <a:avLst/>
          </a:prstGeom>
          <a:noFill/>
          <a:ln/>
        </p:spPr>
        <p:txBody>
          <a:bodyPr wrap="square" lIns="0" tIns="0" rIns="0" bIns="0" rtlCol="0" anchor="t"/>
          <a:lstStyle/>
          <a:p>
            <a:pPr algn="l" indent="0" marL="0">
              <a:lnSpc>
                <a:spcPts val="1900"/>
              </a:lnSpc>
              <a:buNone/>
            </a:pPr>
            <a:r>
              <a:rPr lang="en-US" sz="1200" dirty="0">
                <a:solidFill>
                  <a:srgbClr val="2C2821"/>
                </a:solidFill>
                <a:latin typeface="Lora" pitchFamily="34" charset="0"/>
                <a:ea typeface="Lora" pitchFamily="34" charset="-122"/>
                <a:cs typeface="Lora" pitchFamily="34" charset="-120"/>
              </a:rPr>
              <a:t>A powerful CLI utility that scaffolds the basic directory structure and files necessary for an Express application.</a:t>
            </a:r>
            <a:endParaRPr lang="en-US" sz="1200" dirty="0"/>
          </a:p>
        </p:txBody>
      </p:sp>
      <p:sp>
        <p:nvSpPr>
          <p:cNvPr id="16" name="Shape 9"/>
          <p:cNvSpPr/>
          <p:nvPr/>
        </p:nvSpPr>
        <p:spPr>
          <a:xfrm>
            <a:off x="5131832" y="6810613"/>
            <a:ext cx="4366617" cy="1417320"/>
          </a:xfrm>
          <a:prstGeom prst="roundRect">
            <a:avLst>
              <a:gd name="adj" fmla="val 1620"/>
            </a:avLst>
          </a:prstGeom>
          <a:solidFill>
            <a:srgbClr val="FCFBF8"/>
          </a:solidFill>
          <a:ln w="22860">
            <a:solidFill>
              <a:srgbClr val="D6D3CC"/>
            </a:solidFill>
            <a:prstDash val="solid"/>
          </a:ln>
        </p:spPr>
      </p:sp>
      <p:sp>
        <p:nvSpPr>
          <p:cNvPr id="17" name="Text 10"/>
          <p:cNvSpPr/>
          <p:nvPr/>
        </p:nvSpPr>
        <p:spPr>
          <a:xfrm>
            <a:off x="5307687" y="6986468"/>
            <a:ext cx="2813447" cy="239078"/>
          </a:xfrm>
          <a:prstGeom prst="rect">
            <a:avLst/>
          </a:prstGeom>
          <a:noFill/>
          <a:ln/>
        </p:spPr>
        <p:txBody>
          <a:bodyPr wrap="none" lIns="0" tIns="0" rIns="0" bIns="0" rtlCol="0" anchor="t"/>
          <a:lstStyle/>
          <a:p>
            <a:pPr algn="l" indent="0" marL="0">
              <a:lnSpc>
                <a:spcPts val="1850"/>
              </a:lnSpc>
              <a:buNone/>
            </a:pPr>
            <a:r>
              <a:rPr lang="en-US" sz="1500" dirty="0">
                <a:solidFill>
                  <a:srgbClr val="2C2821"/>
                </a:solidFill>
                <a:latin typeface="Alice" pitchFamily="34" charset="0"/>
                <a:ea typeface="Alice" pitchFamily="34" charset="-122"/>
                <a:cs typeface="Alice" pitchFamily="34" charset="-120"/>
              </a:rPr>
              <a:t>Creates Boilerplate Code Quickly</a:t>
            </a:r>
            <a:endParaRPr lang="en-US" sz="1500" dirty="0"/>
          </a:p>
        </p:txBody>
      </p:sp>
      <p:sp>
        <p:nvSpPr>
          <p:cNvPr id="18" name="Text 11"/>
          <p:cNvSpPr/>
          <p:nvPr/>
        </p:nvSpPr>
        <p:spPr>
          <a:xfrm>
            <a:off x="5307687" y="7317343"/>
            <a:ext cx="4014907" cy="734735"/>
          </a:xfrm>
          <a:prstGeom prst="rect">
            <a:avLst/>
          </a:prstGeom>
          <a:noFill/>
          <a:ln/>
        </p:spPr>
        <p:txBody>
          <a:bodyPr wrap="square" lIns="0" tIns="0" rIns="0" bIns="0" rtlCol="0" anchor="t"/>
          <a:lstStyle/>
          <a:p>
            <a:pPr algn="l" indent="0" marL="0">
              <a:lnSpc>
                <a:spcPts val="1900"/>
              </a:lnSpc>
              <a:buNone/>
            </a:pPr>
            <a:r>
              <a:rPr lang="en-US" sz="1200" dirty="0">
                <a:solidFill>
                  <a:srgbClr val="2C2821"/>
                </a:solidFill>
                <a:latin typeface="Lora" pitchFamily="34" charset="0"/>
                <a:ea typeface="Lora" pitchFamily="34" charset="-122"/>
                <a:cs typeface="Lora" pitchFamily="34" charset="-120"/>
              </a:rPr>
              <a:t>It sets up the initial views, public assets folder, and configuration files based on selected options (e.g., template engine).</a:t>
            </a:r>
            <a:endParaRPr lang="en-US" sz="1200" dirty="0"/>
          </a:p>
        </p:txBody>
      </p:sp>
      <p:sp>
        <p:nvSpPr>
          <p:cNvPr id="19" name="Shape 12"/>
          <p:cNvSpPr/>
          <p:nvPr/>
        </p:nvSpPr>
        <p:spPr>
          <a:xfrm>
            <a:off x="9651444" y="6810613"/>
            <a:ext cx="4366617" cy="1417320"/>
          </a:xfrm>
          <a:prstGeom prst="roundRect">
            <a:avLst>
              <a:gd name="adj" fmla="val 1620"/>
            </a:avLst>
          </a:prstGeom>
          <a:solidFill>
            <a:srgbClr val="FCFBF8"/>
          </a:solidFill>
          <a:ln w="22860">
            <a:solidFill>
              <a:srgbClr val="D6D3CC"/>
            </a:solidFill>
            <a:prstDash val="solid"/>
          </a:ln>
        </p:spPr>
      </p:sp>
      <p:sp>
        <p:nvSpPr>
          <p:cNvPr id="20" name="Text 13"/>
          <p:cNvSpPr/>
          <p:nvPr/>
        </p:nvSpPr>
        <p:spPr>
          <a:xfrm>
            <a:off x="9827300" y="6986468"/>
            <a:ext cx="2462093" cy="239078"/>
          </a:xfrm>
          <a:prstGeom prst="rect">
            <a:avLst/>
          </a:prstGeom>
          <a:noFill/>
          <a:ln/>
        </p:spPr>
        <p:txBody>
          <a:bodyPr wrap="none" lIns="0" tIns="0" rIns="0" bIns="0" rtlCol="0" anchor="t"/>
          <a:lstStyle/>
          <a:p>
            <a:pPr algn="l" indent="0" marL="0">
              <a:lnSpc>
                <a:spcPts val="1850"/>
              </a:lnSpc>
              <a:buNone/>
            </a:pPr>
            <a:r>
              <a:rPr lang="en-US" sz="1500" dirty="0">
                <a:solidFill>
                  <a:srgbClr val="2C2821"/>
                </a:solidFill>
                <a:latin typeface="Alice" pitchFamily="34" charset="0"/>
                <a:ea typeface="Alice" pitchFamily="34" charset="-122"/>
                <a:cs typeface="Alice" pitchFamily="34" charset="-120"/>
              </a:rPr>
              <a:t>Helps in Faster Project Setup</a:t>
            </a:r>
            <a:endParaRPr lang="en-US" sz="1500" dirty="0"/>
          </a:p>
        </p:txBody>
      </p:sp>
      <p:sp>
        <p:nvSpPr>
          <p:cNvPr id="21" name="Text 14"/>
          <p:cNvSpPr/>
          <p:nvPr/>
        </p:nvSpPr>
        <p:spPr>
          <a:xfrm>
            <a:off x="9827300" y="7317343"/>
            <a:ext cx="4014907" cy="734735"/>
          </a:xfrm>
          <a:prstGeom prst="rect">
            <a:avLst/>
          </a:prstGeom>
          <a:noFill/>
          <a:ln/>
        </p:spPr>
        <p:txBody>
          <a:bodyPr wrap="square" lIns="0" tIns="0" rIns="0" bIns="0" rtlCol="0" anchor="t"/>
          <a:lstStyle/>
          <a:p>
            <a:pPr algn="l" indent="0" marL="0">
              <a:lnSpc>
                <a:spcPts val="1900"/>
              </a:lnSpc>
              <a:buNone/>
            </a:pPr>
            <a:r>
              <a:rPr lang="en-US" sz="1200" dirty="0">
                <a:solidFill>
                  <a:srgbClr val="2C2821"/>
                </a:solidFill>
                <a:latin typeface="Lora" pitchFamily="34" charset="0"/>
                <a:ea typeface="Lora" pitchFamily="34" charset="-122"/>
                <a:cs typeface="Lora" pitchFamily="34" charset="-120"/>
              </a:rPr>
              <a:t>By eliminating manual configuration of common modules, the generator significantly reduces initial development time and potential setup errors.</a:t>
            </a:r>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81858" y="400050"/>
            <a:ext cx="8563928" cy="454581"/>
          </a:xfrm>
          <a:prstGeom prst="rect">
            <a:avLst/>
          </a:prstGeom>
          <a:noFill/>
          <a:ln/>
        </p:spPr>
        <p:txBody>
          <a:bodyPr wrap="none" lIns="0" tIns="0" rIns="0" bIns="0" rtlCol="0" anchor="t"/>
          <a:lstStyle/>
          <a:p>
            <a:pPr algn="l" indent="0" marL="0">
              <a:lnSpc>
                <a:spcPts val="3550"/>
              </a:lnSpc>
              <a:buNone/>
            </a:pPr>
            <a:r>
              <a:rPr lang="en-US" sz="2850" dirty="0">
                <a:solidFill>
                  <a:srgbClr val="233E32"/>
                </a:solidFill>
                <a:latin typeface="Alice" pitchFamily="34" charset="0"/>
                <a:ea typeface="Alice" pitchFamily="34" charset="-122"/>
                <a:cs typeface="Alice" pitchFamily="34" charset="-120"/>
              </a:rPr>
              <a:t>Essential Security: Authentication and Authorisation</a:t>
            </a:r>
            <a:endParaRPr lang="en-US" sz="2850" dirty="0"/>
          </a:p>
        </p:txBody>
      </p:sp>
      <p:sp>
        <p:nvSpPr>
          <p:cNvPr id="3" name="Text 1"/>
          <p:cNvSpPr/>
          <p:nvPr/>
        </p:nvSpPr>
        <p:spPr>
          <a:xfrm>
            <a:off x="581858" y="1145500"/>
            <a:ext cx="13466683" cy="465534"/>
          </a:xfrm>
          <a:prstGeom prst="rect">
            <a:avLst/>
          </a:prstGeom>
          <a:noFill/>
          <a:ln/>
        </p:spPr>
        <p:txBody>
          <a:bodyPr wrap="square" lIns="0" tIns="0" rIns="0" bIns="0" rtlCol="0" anchor="t"/>
          <a:lstStyle/>
          <a:p>
            <a:pPr algn="l" indent="0" marL="0">
              <a:lnSpc>
                <a:spcPts val="1800"/>
              </a:lnSpc>
              <a:buNone/>
            </a:pPr>
            <a:r>
              <a:rPr lang="en-US" sz="1100" dirty="0">
                <a:solidFill>
                  <a:srgbClr val="2C2821"/>
                </a:solidFill>
                <a:latin typeface="Lora" pitchFamily="34" charset="0"/>
                <a:ea typeface="Lora" pitchFamily="34" charset="-122"/>
                <a:cs typeface="Lora" pitchFamily="34" charset="-120"/>
              </a:rPr>
              <a:t>Securing applications is paramount, and Express integrates easily with various tools and techniques to manage user access, ensuring that sensitive data and resources are only accessible to verified users.</a:t>
            </a:r>
            <a:endParaRPr lang="en-US" sz="1100" dirty="0"/>
          </a:p>
        </p:txBody>
      </p:sp>
      <p:pic>
        <p:nvPicPr>
          <p:cNvPr id="4" name="Image 0" descr="preencoded.png">    </p:cNvPr>
          <p:cNvPicPr>
            <a:picLocks noChangeAspect="1"/>
          </p:cNvPicPr>
          <p:nvPr/>
        </p:nvPicPr>
        <p:blipFill>
          <a:blip r:embed="rId1"/>
          <a:stretch>
            <a:fillRect/>
          </a:stretch>
        </p:blipFill>
        <p:spPr>
          <a:xfrm>
            <a:off x="581858" y="1774627"/>
            <a:ext cx="4367689" cy="4367689"/>
          </a:xfrm>
          <a:prstGeom prst="rect">
            <a:avLst/>
          </a:prstGeom>
        </p:spPr>
      </p:pic>
      <p:sp>
        <p:nvSpPr>
          <p:cNvPr id="5" name="Text 2"/>
          <p:cNvSpPr/>
          <p:nvPr/>
        </p:nvSpPr>
        <p:spPr>
          <a:xfrm>
            <a:off x="581858" y="6287691"/>
            <a:ext cx="2680097" cy="227171"/>
          </a:xfrm>
          <a:prstGeom prst="rect">
            <a:avLst/>
          </a:prstGeom>
          <a:noFill/>
          <a:ln/>
        </p:spPr>
        <p:txBody>
          <a:bodyPr wrap="none" lIns="0" tIns="0" rIns="0" bIns="0" rtlCol="0" anchor="t"/>
          <a:lstStyle/>
          <a:p>
            <a:pPr algn="l" indent="0" marL="0">
              <a:lnSpc>
                <a:spcPts val="1750"/>
              </a:lnSpc>
              <a:buNone/>
            </a:pPr>
            <a:r>
              <a:rPr lang="en-US" sz="1400" dirty="0">
                <a:solidFill>
                  <a:srgbClr val="2C2821"/>
                </a:solidFill>
                <a:latin typeface="Alice" pitchFamily="34" charset="0"/>
                <a:ea typeface="Alice" pitchFamily="34" charset="-122"/>
                <a:cs typeface="Alice" pitchFamily="34" charset="-120"/>
              </a:rPr>
              <a:t>User Login and Security Features</a:t>
            </a:r>
            <a:endParaRPr lang="en-US" sz="1400" dirty="0"/>
          </a:p>
        </p:txBody>
      </p:sp>
      <p:sp>
        <p:nvSpPr>
          <p:cNvPr id="6" name="Text 3"/>
          <p:cNvSpPr/>
          <p:nvPr/>
        </p:nvSpPr>
        <p:spPr>
          <a:xfrm>
            <a:off x="581858" y="6602135"/>
            <a:ext cx="4367689" cy="698302"/>
          </a:xfrm>
          <a:prstGeom prst="rect">
            <a:avLst/>
          </a:prstGeom>
          <a:noFill/>
          <a:ln/>
        </p:spPr>
        <p:txBody>
          <a:bodyPr wrap="square" lIns="0" tIns="0" rIns="0" bIns="0" rtlCol="0" anchor="t"/>
          <a:lstStyle/>
          <a:p>
            <a:pPr algn="l" indent="0" marL="0">
              <a:lnSpc>
                <a:spcPts val="1800"/>
              </a:lnSpc>
              <a:buNone/>
            </a:pPr>
            <a:r>
              <a:rPr lang="en-US" sz="1100" dirty="0">
                <a:solidFill>
                  <a:srgbClr val="2C2821"/>
                </a:solidFill>
                <a:latin typeface="Lora" pitchFamily="34" charset="0"/>
                <a:ea typeface="Lora" pitchFamily="34" charset="-122"/>
                <a:cs typeface="Lora" pitchFamily="34" charset="-120"/>
              </a:rPr>
              <a:t>Express provides the necessary hooks to implement custom login flows, handling user credentials securely during the process.</a:t>
            </a:r>
            <a:endParaRPr lang="en-US" sz="1100" dirty="0"/>
          </a:p>
        </p:txBody>
      </p:sp>
      <p:pic>
        <p:nvPicPr>
          <p:cNvPr id="7" name="Image 1" descr="preencoded.png">    </p:cNvPr>
          <p:cNvPicPr>
            <a:picLocks noChangeAspect="1"/>
          </p:cNvPicPr>
          <p:nvPr/>
        </p:nvPicPr>
        <p:blipFill>
          <a:blip r:embed="rId2"/>
          <a:stretch>
            <a:fillRect/>
          </a:stretch>
        </p:blipFill>
        <p:spPr>
          <a:xfrm>
            <a:off x="5131356" y="1774627"/>
            <a:ext cx="4367689" cy="4367689"/>
          </a:xfrm>
          <a:prstGeom prst="rect">
            <a:avLst/>
          </a:prstGeom>
        </p:spPr>
      </p:pic>
      <p:sp>
        <p:nvSpPr>
          <p:cNvPr id="8" name="Text 4"/>
          <p:cNvSpPr/>
          <p:nvPr/>
        </p:nvSpPr>
        <p:spPr>
          <a:xfrm>
            <a:off x="5131356" y="6287691"/>
            <a:ext cx="2501503" cy="227171"/>
          </a:xfrm>
          <a:prstGeom prst="rect">
            <a:avLst/>
          </a:prstGeom>
          <a:noFill/>
          <a:ln/>
        </p:spPr>
        <p:txBody>
          <a:bodyPr wrap="none" lIns="0" tIns="0" rIns="0" bIns="0" rtlCol="0" anchor="t"/>
          <a:lstStyle/>
          <a:p>
            <a:pPr algn="l" indent="0" marL="0">
              <a:lnSpc>
                <a:spcPts val="1750"/>
              </a:lnSpc>
              <a:buNone/>
            </a:pPr>
            <a:r>
              <a:rPr lang="en-US" sz="1400" dirty="0">
                <a:solidFill>
                  <a:srgbClr val="2C2821"/>
                </a:solidFill>
                <a:latin typeface="Alice" pitchFamily="34" charset="0"/>
                <a:ea typeface="Alice" pitchFamily="34" charset="-122"/>
                <a:cs typeface="Alice" pitchFamily="34" charset="-120"/>
              </a:rPr>
              <a:t>Middleware for Authentication</a:t>
            </a:r>
            <a:endParaRPr lang="en-US" sz="1400" dirty="0"/>
          </a:p>
        </p:txBody>
      </p:sp>
      <p:sp>
        <p:nvSpPr>
          <p:cNvPr id="9" name="Text 5"/>
          <p:cNvSpPr/>
          <p:nvPr/>
        </p:nvSpPr>
        <p:spPr>
          <a:xfrm>
            <a:off x="5131356" y="6602135"/>
            <a:ext cx="4367689" cy="698302"/>
          </a:xfrm>
          <a:prstGeom prst="rect">
            <a:avLst/>
          </a:prstGeom>
          <a:noFill/>
          <a:ln/>
        </p:spPr>
        <p:txBody>
          <a:bodyPr wrap="square" lIns="0" tIns="0" rIns="0" bIns="0" rtlCol="0" anchor="t"/>
          <a:lstStyle/>
          <a:p>
            <a:pPr algn="l" indent="0" marL="0">
              <a:lnSpc>
                <a:spcPts val="1800"/>
              </a:lnSpc>
              <a:buNone/>
            </a:pPr>
            <a:r>
              <a:rPr lang="en-US" sz="1100" dirty="0">
                <a:solidFill>
                  <a:srgbClr val="2C2821"/>
                </a:solidFill>
                <a:latin typeface="Lora" pitchFamily="34" charset="0"/>
                <a:ea typeface="Lora" pitchFamily="34" charset="-122"/>
                <a:cs typeface="Lora" pitchFamily="34" charset="-120"/>
              </a:rPr>
              <a:t>Popular libraries like </a:t>
            </a:r>
            <a:pPr algn="l" indent="0" marL="0">
              <a:lnSpc>
                <a:spcPts val="1800"/>
              </a:lnSpc>
              <a:buNone/>
            </a:pPr>
            <a:r>
              <a:rPr lang="en-US" sz="1100" b="1" dirty="0">
                <a:solidFill>
                  <a:srgbClr val="2C2821"/>
                </a:solidFill>
                <a:latin typeface="Lora" pitchFamily="34" charset="0"/>
                <a:ea typeface="Lora" pitchFamily="34" charset="-122"/>
                <a:cs typeface="Lora" pitchFamily="34" charset="-120"/>
              </a:rPr>
              <a:t>Passport.js</a:t>
            </a:r>
            <a:pPr algn="l" indent="0" marL="0">
              <a:lnSpc>
                <a:spcPts val="1800"/>
              </a:lnSpc>
              <a:buNone/>
            </a:pPr>
            <a:r>
              <a:rPr lang="en-US" sz="1100" dirty="0">
                <a:solidFill>
                  <a:srgbClr val="2C2821"/>
                </a:solidFill>
                <a:latin typeface="Lora" pitchFamily="34" charset="0"/>
                <a:ea typeface="Lora" pitchFamily="34" charset="-122"/>
                <a:cs typeface="Lora" pitchFamily="34" charset="-120"/>
              </a:rPr>
              <a:t> (flexible authentication middleware) and </a:t>
            </a:r>
            <a:pPr algn="l" indent="0" marL="0">
              <a:lnSpc>
                <a:spcPts val="1800"/>
              </a:lnSpc>
              <a:buNone/>
            </a:pPr>
            <a:r>
              <a:rPr lang="en-US" sz="1100" b="1" dirty="0">
                <a:solidFill>
                  <a:srgbClr val="2C2821"/>
                </a:solidFill>
                <a:latin typeface="Lora" pitchFamily="34" charset="0"/>
                <a:ea typeface="Lora" pitchFamily="34" charset="-122"/>
                <a:cs typeface="Lora" pitchFamily="34" charset="-120"/>
              </a:rPr>
              <a:t>JSON Web Tokens (JWT)</a:t>
            </a:r>
            <a:pPr algn="l" indent="0" marL="0">
              <a:lnSpc>
                <a:spcPts val="1800"/>
              </a:lnSpc>
              <a:buNone/>
            </a:pPr>
            <a:r>
              <a:rPr lang="en-US" sz="1100" dirty="0">
                <a:solidFill>
                  <a:srgbClr val="2C2821"/>
                </a:solidFill>
                <a:latin typeface="Lora" pitchFamily="34" charset="0"/>
                <a:ea typeface="Lora" pitchFamily="34" charset="-122"/>
                <a:cs typeface="Lora" pitchFamily="34" charset="-120"/>
              </a:rPr>
              <a:t> integrate seamlessly with Express routes to verify user identity.</a:t>
            </a:r>
            <a:endParaRPr lang="en-US" sz="1100" dirty="0"/>
          </a:p>
        </p:txBody>
      </p:sp>
      <p:pic>
        <p:nvPicPr>
          <p:cNvPr id="10" name="Image 2" descr="preencoded.png">    </p:cNvPr>
          <p:cNvPicPr>
            <a:picLocks noChangeAspect="1"/>
          </p:cNvPicPr>
          <p:nvPr/>
        </p:nvPicPr>
        <p:blipFill>
          <a:blip r:embed="rId3"/>
          <a:stretch>
            <a:fillRect/>
          </a:stretch>
        </p:blipFill>
        <p:spPr>
          <a:xfrm>
            <a:off x="9680853" y="1774627"/>
            <a:ext cx="4367689" cy="4367689"/>
          </a:xfrm>
          <a:prstGeom prst="rect">
            <a:avLst/>
          </a:prstGeom>
        </p:spPr>
      </p:pic>
      <p:sp>
        <p:nvSpPr>
          <p:cNvPr id="11" name="Text 6"/>
          <p:cNvSpPr/>
          <p:nvPr/>
        </p:nvSpPr>
        <p:spPr>
          <a:xfrm>
            <a:off x="9680853" y="6287691"/>
            <a:ext cx="2505313" cy="227171"/>
          </a:xfrm>
          <a:prstGeom prst="rect">
            <a:avLst/>
          </a:prstGeom>
          <a:noFill/>
          <a:ln/>
        </p:spPr>
        <p:txBody>
          <a:bodyPr wrap="none" lIns="0" tIns="0" rIns="0" bIns="0" rtlCol="0" anchor="t"/>
          <a:lstStyle/>
          <a:p>
            <a:pPr algn="l" indent="0" marL="0">
              <a:lnSpc>
                <a:spcPts val="1750"/>
              </a:lnSpc>
              <a:buNone/>
            </a:pPr>
            <a:r>
              <a:rPr lang="en-US" sz="1400" dirty="0">
                <a:solidFill>
                  <a:srgbClr val="2C2821"/>
                </a:solidFill>
                <a:latin typeface="Alice" pitchFamily="34" charset="0"/>
                <a:ea typeface="Alice" pitchFamily="34" charset="-122"/>
                <a:cs typeface="Alice" pitchFamily="34" charset="-120"/>
              </a:rPr>
              <a:t>Protects Routes and Resources</a:t>
            </a:r>
            <a:endParaRPr lang="en-US" sz="1400" dirty="0"/>
          </a:p>
        </p:txBody>
      </p:sp>
      <p:sp>
        <p:nvSpPr>
          <p:cNvPr id="12" name="Text 7"/>
          <p:cNvSpPr/>
          <p:nvPr/>
        </p:nvSpPr>
        <p:spPr>
          <a:xfrm>
            <a:off x="9680853" y="6602135"/>
            <a:ext cx="4367689" cy="698302"/>
          </a:xfrm>
          <a:prstGeom prst="rect">
            <a:avLst/>
          </a:prstGeom>
          <a:noFill/>
          <a:ln/>
        </p:spPr>
        <p:txBody>
          <a:bodyPr wrap="square" lIns="0" tIns="0" rIns="0" bIns="0" rtlCol="0" anchor="t"/>
          <a:lstStyle/>
          <a:p>
            <a:pPr algn="l" indent="0" marL="0">
              <a:lnSpc>
                <a:spcPts val="1800"/>
              </a:lnSpc>
              <a:buNone/>
            </a:pPr>
            <a:r>
              <a:rPr lang="en-US" sz="1100" dirty="0">
                <a:solidFill>
                  <a:srgbClr val="2C2821"/>
                </a:solidFill>
                <a:latin typeface="Lora" pitchFamily="34" charset="0"/>
                <a:ea typeface="Lora" pitchFamily="34" charset="-122"/>
                <a:cs typeface="Lora" pitchFamily="34" charset="-120"/>
              </a:rPr>
              <a:t>Middleware functions are used to check authorisation status before executing route handlers, effectively blocking unauthorised access to protected API endpoints.</a:t>
            </a:r>
            <a:endParaRPr lang="en-US" sz="1100" dirty="0"/>
          </a:p>
        </p:txBody>
      </p:sp>
      <p:sp>
        <p:nvSpPr>
          <p:cNvPr id="13" name="Shape 8"/>
          <p:cNvSpPr/>
          <p:nvPr/>
        </p:nvSpPr>
        <p:spPr>
          <a:xfrm>
            <a:off x="581858" y="7464028"/>
            <a:ext cx="13466683" cy="850702"/>
          </a:xfrm>
          <a:prstGeom prst="roundRect">
            <a:avLst>
              <a:gd name="adj" fmla="val 2565"/>
            </a:avLst>
          </a:prstGeom>
          <a:solidFill>
            <a:srgbClr val="C3EED6"/>
          </a:solidFill>
          <a:ln/>
        </p:spPr>
      </p:sp>
      <p:pic>
        <p:nvPicPr>
          <p:cNvPr id="14" name="Image 3" descr="preencoded.png">    </p:cNvPr>
          <p:cNvPicPr>
            <a:picLocks noChangeAspect="1"/>
          </p:cNvPicPr>
          <p:nvPr/>
        </p:nvPicPr>
        <p:blipFill>
          <a:blip r:embed="rId4"/>
          <a:stretch>
            <a:fillRect/>
          </a:stretch>
        </p:blipFill>
        <p:spPr>
          <a:xfrm>
            <a:off x="727234" y="7686080"/>
            <a:ext cx="181808" cy="145375"/>
          </a:xfrm>
          <a:prstGeom prst="rect">
            <a:avLst/>
          </a:prstGeom>
        </p:spPr>
      </p:pic>
      <p:sp>
        <p:nvSpPr>
          <p:cNvPr id="15" name="Text 9"/>
          <p:cNvSpPr/>
          <p:nvPr/>
        </p:nvSpPr>
        <p:spPr>
          <a:xfrm>
            <a:off x="1054418" y="7645718"/>
            <a:ext cx="12848749" cy="465534"/>
          </a:xfrm>
          <a:prstGeom prst="rect">
            <a:avLst/>
          </a:prstGeom>
          <a:noFill/>
          <a:ln/>
        </p:spPr>
        <p:txBody>
          <a:bodyPr wrap="square" lIns="0" tIns="0" rIns="0" bIns="0" rtlCol="0" anchor="t"/>
          <a:lstStyle/>
          <a:p>
            <a:pPr algn="l" indent="0" marL="0">
              <a:lnSpc>
                <a:spcPts val="1800"/>
              </a:lnSpc>
              <a:buNone/>
            </a:pPr>
            <a:r>
              <a:rPr lang="en-US" sz="1100" dirty="0">
                <a:solidFill>
                  <a:srgbClr val="000000"/>
                </a:solidFill>
                <a:latin typeface="Lora" pitchFamily="34" charset="0"/>
                <a:ea typeface="Lora" pitchFamily="34" charset="-122"/>
                <a:cs typeface="Lora" pitchFamily="34" charset="-120"/>
              </a:rPr>
              <a:t>The concept of "Middleware" is central to Express. These are functions that have access to the request object, the response object, and the next middleware function in the application’s request-response cycle.</a:t>
            </a:r>
            <a:endParaRPr lang="en-US" sz="11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7357" y="975122"/>
            <a:ext cx="7139821" cy="591741"/>
          </a:xfrm>
          <a:prstGeom prst="rect">
            <a:avLst/>
          </a:prstGeom>
          <a:noFill/>
          <a:ln/>
        </p:spPr>
        <p:txBody>
          <a:bodyPr wrap="none" lIns="0" tIns="0" rIns="0" bIns="0" rtlCol="0" anchor="t"/>
          <a:lstStyle/>
          <a:p>
            <a:pPr algn="l" indent="0" marL="0">
              <a:lnSpc>
                <a:spcPts val="4650"/>
              </a:lnSpc>
              <a:buNone/>
            </a:pPr>
            <a:r>
              <a:rPr lang="en-US" sz="3700" dirty="0">
                <a:solidFill>
                  <a:srgbClr val="233E32"/>
                </a:solidFill>
                <a:latin typeface="Alice" pitchFamily="34" charset="0"/>
                <a:ea typeface="Alice" pitchFamily="34" charset="-122"/>
                <a:cs typeface="Alice" pitchFamily="34" charset="-120"/>
              </a:rPr>
              <a:t>Managing State with Session Data</a:t>
            </a:r>
            <a:endParaRPr lang="en-US" sz="3700" dirty="0"/>
          </a:p>
        </p:txBody>
      </p:sp>
      <p:sp>
        <p:nvSpPr>
          <p:cNvPr id="4" name="Text 1"/>
          <p:cNvSpPr/>
          <p:nvPr/>
        </p:nvSpPr>
        <p:spPr>
          <a:xfrm>
            <a:off x="757357" y="1850827"/>
            <a:ext cx="7629287" cy="908685"/>
          </a:xfrm>
          <a:prstGeom prst="rect">
            <a:avLst/>
          </a:prstGeom>
          <a:noFill/>
          <a:ln/>
        </p:spPr>
        <p:txBody>
          <a:bodyPr wrap="square" lIns="0" tIns="0" rIns="0" bIns="0" rtlCol="0" anchor="t"/>
          <a:lstStyle/>
          <a:p>
            <a:pPr algn="l" indent="0" marL="0">
              <a:lnSpc>
                <a:spcPts val="2350"/>
              </a:lnSpc>
              <a:buNone/>
            </a:pPr>
            <a:r>
              <a:rPr lang="en-US" sz="1450" dirty="0">
                <a:solidFill>
                  <a:srgbClr val="2C2821"/>
                </a:solidFill>
                <a:latin typeface="Lora" pitchFamily="34" charset="0"/>
                <a:ea typeface="Lora" pitchFamily="34" charset="-122"/>
                <a:cs typeface="Lora" pitchFamily="34" charset="-120"/>
              </a:rPr>
              <a:t>Because HTTP is stateless, sessions are essential to maintain user state and context across multiple requests. Express supports session management via middleware, which is critical for providing a personalized and continuous user experience.</a:t>
            </a:r>
            <a:endParaRPr lang="en-US" sz="1450" dirty="0"/>
          </a:p>
        </p:txBody>
      </p:sp>
      <p:pic>
        <p:nvPicPr>
          <p:cNvPr id="5" name="Image 1" descr="preencoded.png">    </p:cNvPr>
          <p:cNvPicPr>
            <a:picLocks noChangeAspect="1"/>
          </p:cNvPicPr>
          <p:nvPr/>
        </p:nvPicPr>
        <p:blipFill>
          <a:blip r:embed="rId2"/>
          <a:stretch>
            <a:fillRect/>
          </a:stretch>
        </p:blipFill>
        <p:spPr>
          <a:xfrm>
            <a:off x="757357" y="2972514"/>
            <a:ext cx="568047" cy="568047"/>
          </a:xfrm>
          <a:prstGeom prst="rect">
            <a:avLst/>
          </a:prstGeom>
        </p:spPr>
      </p:pic>
      <p:sp>
        <p:nvSpPr>
          <p:cNvPr id="6" name="Text 2"/>
          <p:cNvSpPr/>
          <p:nvPr/>
        </p:nvSpPr>
        <p:spPr>
          <a:xfrm>
            <a:off x="1562100" y="3132177"/>
            <a:ext cx="2499955" cy="295870"/>
          </a:xfrm>
          <a:prstGeom prst="rect">
            <a:avLst/>
          </a:prstGeom>
          <a:noFill/>
          <a:ln/>
        </p:spPr>
        <p:txBody>
          <a:bodyPr wrap="none" lIns="0" tIns="0" rIns="0" bIns="0" rtlCol="0" anchor="t"/>
          <a:lstStyle/>
          <a:p>
            <a:pPr algn="l" indent="0" marL="0">
              <a:lnSpc>
                <a:spcPts val="2300"/>
              </a:lnSpc>
              <a:buNone/>
            </a:pPr>
            <a:r>
              <a:rPr lang="en-US" sz="1850" dirty="0">
                <a:solidFill>
                  <a:srgbClr val="2C2821"/>
                </a:solidFill>
                <a:latin typeface="Alice" pitchFamily="34" charset="0"/>
                <a:ea typeface="Alice" pitchFamily="34" charset="-122"/>
                <a:cs typeface="Alice" pitchFamily="34" charset="-120"/>
              </a:rPr>
              <a:t>Store User Session Data</a:t>
            </a:r>
            <a:endParaRPr lang="en-US" sz="1850" dirty="0"/>
          </a:p>
        </p:txBody>
      </p:sp>
      <p:sp>
        <p:nvSpPr>
          <p:cNvPr id="7" name="Text 3"/>
          <p:cNvSpPr/>
          <p:nvPr/>
        </p:nvSpPr>
        <p:spPr>
          <a:xfrm>
            <a:off x="1562100" y="3541633"/>
            <a:ext cx="6824543" cy="605790"/>
          </a:xfrm>
          <a:prstGeom prst="rect">
            <a:avLst/>
          </a:prstGeom>
          <a:noFill/>
          <a:ln/>
        </p:spPr>
        <p:txBody>
          <a:bodyPr wrap="square" lIns="0" tIns="0" rIns="0" bIns="0" rtlCol="0" anchor="t"/>
          <a:lstStyle/>
          <a:p>
            <a:pPr algn="l" indent="0" marL="0">
              <a:lnSpc>
                <a:spcPts val="2350"/>
              </a:lnSpc>
              <a:buNone/>
            </a:pPr>
            <a:r>
              <a:rPr lang="en-US" sz="1450" dirty="0">
                <a:solidFill>
                  <a:srgbClr val="2C2821"/>
                </a:solidFill>
                <a:latin typeface="Lora" pitchFamily="34" charset="0"/>
                <a:ea typeface="Lora" pitchFamily="34" charset="-122"/>
                <a:cs typeface="Lora" pitchFamily="34" charset="-120"/>
              </a:rPr>
              <a:t>Session data, often stored in a dedicated database (e.g., Redis) or memory, links a unique session ID to a user's information and preferences.</a:t>
            </a:r>
            <a:endParaRPr lang="en-US" sz="1450" dirty="0"/>
          </a:p>
        </p:txBody>
      </p:sp>
      <p:pic>
        <p:nvPicPr>
          <p:cNvPr id="8" name="Image 2" descr="preencoded.png">    </p:cNvPr>
          <p:cNvPicPr>
            <a:picLocks noChangeAspect="1"/>
          </p:cNvPicPr>
          <p:nvPr/>
        </p:nvPicPr>
        <p:blipFill>
          <a:blip r:embed="rId3"/>
          <a:stretch>
            <a:fillRect/>
          </a:stretch>
        </p:blipFill>
        <p:spPr>
          <a:xfrm>
            <a:off x="757357" y="4526042"/>
            <a:ext cx="568047" cy="568047"/>
          </a:xfrm>
          <a:prstGeom prst="rect">
            <a:avLst/>
          </a:prstGeom>
        </p:spPr>
      </p:pic>
      <p:sp>
        <p:nvSpPr>
          <p:cNvPr id="9" name="Text 4"/>
          <p:cNvSpPr/>
          <p:nvPr/>
        </p:nvSpPr>
        <p:spPr>
          <a:xfrm>
            <a:off x="1562100" y="4685705"/>
            <a:ext cx="2366963" cy="295870"/>
          </a:xfrm>
          <a:prstGeom prst="rect">
            <a:avLst/>
          </a:prstGeom>
          <a:noFill/>
          <a:ln/>
        </p:spPr>
        <p:txBody>
          <a:bodyPr wrap="none" lIns="0" tIns="0" rIns="0" bIns="0" rtlCol="0" anchor="t"/>
          <a:lstStyle/>
          <a:p>
            <a:pPr algn="l" indent="0" marL="0">
              <a:lnSpc>
                <a:spcPts val="2300"/>
              </a:lnSpc>
              <a:buNone/>
            </a:pPr>
            <a:r>
              <a:rPr lang="en-US" sz="1850" dirty="0">
                <a:solidFill>
                  <a:srgbClr val="2C2821"/>
                </a:solidFill>
                <a:latin typeface="Alice" pitchFamily="34" charset="0"/>
                <a:ea typeface="Alice" pitchFamily="34" charset="-122"/>
                <a:cs typeface="Alice" pitchFamily="34" charset="-120"/>
              </a:rPr>
              <a:t>Track User Activity</a:t>
            </a:r>
            <a:endParaRPr lang="en-US" sz="1850" dirty="0"/>
          </a:p>
        </p:txBody>
      </p:sp>
      <p:sp>
        <p:nvSpPr>
          <p:cNvPr id="10" name="Text 5"/>
          <p:cNvSpPr/>
          <p:nvPr/>
        </p:nvSpPr>
        <p:spPr>
          <a:xfrm>
            <a:off x="1562100" y="5095161"/>
            <a:ext cx="6824543" cy="605790"/>
          </a:xfrm>
          <a:prstGeom prst="rect">
            <a:avLst/>
          </a:prstGeom>
          <a:noFill/>
          <a:ln/>
        </p:spPr>
        <p:txBody>
          <a:bodyPr wrap="square" lIns="0" tIns="0" rIns="0" bIns="0" rtlCol="0" anchor="t"/>
          <a:lstStyle/>
          <a:p>
            <a:pPr algn="l" indent="0" marL="0">
              <a:lnSpc>
                <a:spcPts val="2350"/>
              </a:lnSpc>
              <a:buNone/>
            </a:pPr>
            <a:r>
              <a:rPr lang="en-US" sz="1450" dirty="0">
                <a:solidFill>
                  <a:srgbClr val="2C2821"/>
                </a:solidFill>
                <a:latin typeface="Lora" pitchFamily="34" charset="0"/>
                <a:ea typeface="Lora" pitchFamily="34" charset="-122"/>
                <a:cs typeface="Lora" pitchFamily="34" charset="-120"/>
              </a:rPr>
              <a:t>Sessions allow the application to monitor and record a user’s navigation, preferences, and activity throughout their time on the site.</a:t>
            </a:r>
            <a:endParaRPr lang="en-US" sz="1450" dirty="0"/>
          </a:p>
        </p:txBody>
      </p:sp>
      <p:pic>
        <p:nvPicPr>
          <p:cNvPr id="11" name="Image 3" descr="preencoded.png">    </p:cNvPr>
          <p:cNvPicPr>
            <a:picLocks noChangeAspect="1"/>
          </p:cNvPicPr>
          <p:nvPr/>
        </p:nvPicPr>
        <p:blipFill>
          <a:blip r:embed="rId4"/>
          <a:stretch>
            <a:fillRect/>
          </a:stretch>
        </p:blipFill>
        <p:spPr>
          <a:xfrm>
            <a:off x="757357" y="6079569"/>
            <a:ext cx="568047" cy="568047"/>
          </a:xfrm>
          <a:prstGeom prst="rect">
            <a:avLst/>
          </a:prstGeom>
        </p:spPr>
      </p:pic>
      <p:sp>
        <p:nvSpPr>
          <p:cNvPr id="12" name="Text 6"/>
          <p:cNvSpPr/>
          <p:nvPr/>
        </p:nvSpPr>
        <p:spPr>
          <a:xfrm>
            <a:off x="1562100" y="6239232"/>
            <a:ext cx="3097292" cy="295870"/>
          </a:xfrm>
          <a:prstGeom prst="rect">
            <a:avLst/>
          </a:prstGeom>
          <a:noFill/>
          <a:ln/>
        </p:spPr>
        <p:txBody>
          <a:bodyPr wrap="none" lIns="0" tIns="0" rIns="0" bIns="0" rtlCol="0" anchor="t"/>
          <a:lstStyle/>
          <a:p>
            <a:pPr algn="l" indent="0" marL="0">
              <a:lnSpc>
                <a:spcPts val="2300"/>
              </a:lnSpc>
              <a:buNone/>
            </a:pPr>
            <a:r>
              <a:rPr lang="en-US" sz="1850" dirty="0">
                <a:solidFill>
                  <a:srgbClr val="2C2821"/>
                </a:solidFill>
                <a:latin typeface="Alice" pitchFamily="34" charset="0"/>
                <a:ea typeface="Alice" pitchFamily="34" charset="-122"/>
                <a:cs typeface="Alice" pitchFamily="34" charset="-120"/>
              </a:rPr>
              <a:t>Implement Login Persistence</a:t>
            </a:r>
            <a:endParaRPr lang="en-US" sz="1850" dirty="0"/>
          </a:p>
        </p:txBody>
      </p:sp>
      <p:sp>
        <p:nvSpPr>
          <p:cNvPr id="13" name="Text 7"/>
          <p:cNvSpPr/>
          <p:nvPr/>
        </p:nvSpPr>
        <p:spPr>
          <a:xfrm>
            <a:off x="1562100" y="6648688"/>
            <a:ext cx="6824543" cy="605790"/>
          </a:xfrm>
          <a:prstGeom prst="rect">
            <a:avLst/>
          </a:prstGeom>
          <a:noFill/>
          <a:ln/>
        </p:spPr>
        <p:txBody>
          <a:bodyPr wrap="square" lIns="0" tIns="0" rIns="0" bIns="0" rtlCol="0" anchor="t"/>
          <a:lstStyle/>
          <a:p>
            <a:pPr algn="l" indent="0" marL="0">
              <a:lnSpc>
                <a:spcPts val="2350"/>
              </a:lnSpc>
              <a:buNone/>
            </a:pPr>
            <a:r>
              <a:rPr lang="en-US" sz="1450" dirty="0">
                <a:solidFill>
                  <a:srgbClr val="2C2821"/>
                </a:solidFill>
                <a:latin typeface="Lora" pitchFamily="34" charset="0"/>
                <a:ea typeface="Lora" pitchFamily="34" charset="-122"/>
                <a:cs typeface="Lora" pitchFamily="34" charset="-120"/>
              </a:rPr>
              <a:t>Features like 'Remember Me' rely on sessions to keep users authenticated and avoid requiring them to log in repeatedly, improving usability.</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21268" y="427196"/>
            <a:ext cx="6562130" cy="485418"/>
          </a:xfrm>
          <a:prstGeom prst="rect">
            <a:avLst/>
          </a:prstGeom>
          <a:noFill/>
          <a:ln/>
        </p:spPr>
        <p:txBody>
          <a:bodyPr wrap="none" lIns="0" tIns="0" rIns="0" bIns="0" rtlCol="0" anchor="t"/>
          <a:lstStyle/>
          <a:p>
            <a:pPr algn="l" indent="0" marL="0">
              <a:lnSpc>
                <a:spcPts val="3800"/>
              </a:lnSpc>
              <a:buNone/>
            </a:pPr>
            <a:r>
              <a:rPr lang="en-US" sz="3050" dirty="0">
                <a:solidFill>
                  <a:srgbClr val="233E32"/>
                </a:solidFill>
                <a:latin typeface="Alice" pitchFamily="34" charset="0"/>
                <a:ea typeface="Alice" pitchFamily="34" charset="-122"/>
                <a:cs typeface="Alice" pitchFamily="34" charset="-120"/>
              </a:rPr>
              <a:t>The Full-Stack Power of MERN/MEVN</a:t>
            </a:r>
            <a:endParaRPr lang="en-US" sz="3050" dirty="0"/>
          </a:p>
        </p:txBody>
      </p:sp>
      <p:sp>
        <p:nvSpPr>
          <p:cNvPr id="3" name="Text 1"/>
          <p:cNvSpPr/>
          <p:nvPr/>
        </p:nvSpPr>
        <p:spPr>
          <a:xfrm>
            <a:off x="621268" y="1223248"/>
            <a:ext cx="13387864" cy="497205"/>
          </a:xfrm>
          <a:prstGeom prst="rect">
            <a:avLst/>
          </a:prstGeom>
          <a:noFill/>
          <a:ln/>
        </p:spPr>
        <p:txBody>
          <a:bodyPr wrap="square" lIns="0" tIns="0" rIns="0" bIns="0" rtlCol="0" anchor="t"/>
          <a:lstStyle/>
          <a:p>
            <a:pPr algn="l" indent="0" marL="0">
              <a:lnSpc>
                <a:spcPts val="1950"/>
              </a:lnSpc>
              <a:buNone/>
            </a:pPr>
            <a:r>
              <a:rPr lang="en-US" sz="1200" dirty="0">
                <a:solidFill>
                  <a:srgbClr val="2C2821"/>
                </a:solidFill>
                <a:latin typeface="Lora" pitchFamily="34" charset="0"/>
                <a:ea typeface="Lora" pitchFamily="34" charset="-122"/>
                <a:cs typeface="Lora" pitchFamily="34" charset="-120"/>
              </a:rPr>
              <a:t>Express is frequently paired with modern frontend libraries like React or Vue.js, forming robust full-stack application architectures (MERN and MEVN stacks). This combination leverages the strength of both declarative UI and fast, reliable backend APIs.</a:t>
            </a:r>
            <a:endParaRPr lang="en-US" sz="1200" dirty="0"/>
          </a:p>
        </p:txBody>
      </p:sp>
      <p:pic>
        <p:nvPicPr>
          <p:cNvPr id="4" name="Image 0" descr="preencoded.png">    </p:cNvPr>
          <p:cNvPicPr>
            <a:picLocks noChangeAspect="1"/>
          </p:cNvPicPr>
          <p:nvPr/>
        </p:nvPicPr>
        <p:blipFill>
          <a:blip r:embed="rId1"/>
          <a:stretch>
            <a:fillRect/>
          </a:stretch>
        </p:blipFill>
        <p:spPr>
          <a:xfrm>
            <a:off x="621268" y="2069782"/>
            <a:ext cx="6504503" cy="6504503"/>
          </a:xfrm>
          <a:prstGeom prst="rect">
            <a:avLst/>
          </a:prstGeom>
        </p:spPr>
      </p:pic>
      <p:pic>
        <p:nvPicPr>
          <p:cNvPr id="5" name="Image 1" descr="preencoded.png">    </p:cNvPr>
          <p:cNvPicPr>
            <a:picLocks noChangeAspect="1"/>
          </p:cNvPicPr>
          <p:nvPr/>
        </p:nvPicPr>
        <p:blipFill>
          <a:blip r:embed="rId2"/>
          <a:stretch>
            <a:fillRect/>
          </a:stretch>
        </p:blipFill>
        <p:spPr>
          <a:xfrm>
            <a:off x="7570470" y="2069723"/>
            <a:ext cx="233005" cy="291227"/>
          </a:xfrm>
          <a:prstGeom prst="rect">
            <a:avLst/>
          </a:prstGeom>
        </p:spPr>
      </p:pic>
      <p:sp>
        <p:nvSpPr>
          <p:cNvPr id="6" name="Text 2"/>
          <p:cNvSpPr/>
          <p:nvPr/>
        </p:nvSpPr>
        <p:spPr>
          <a:xfrm>
            <a:off x="8016954" y="2069782"/>
            <a:ext cx="4318040" cy="291227"/>
          </a:xfrm>
          <a:prstGeom prst="rect">
            <a:avLst/>
          </a:prstGeom>
          <a:noFill/>
          <a:ln/>
        </p:spPr>
        <p:txBody>
          <a:bodyPr wrap="none" lIns="0" tIns="0" rIns="0" bIns="0" rtlCol="0" anchor="t"/>
          <a:lstStyle/>
          <a:p>
            <a:pPr algn="l" indent="0" marL="0">
              <a:lnSpc>
                <a:spcPts val="2250"/>
              </a:lnSpc>
              <a:buNone/>
            </a:pPr>
            <a:r>
              <a:rPr lang="en-US" sz="1800" dirty="0">
                <a:solidFill>
                  <a:srgbClr val="2C2821"/>
                </a:solidFill>
                <a:latin typeface="Alice" pitchFamily="34" charset="0"/>
                <a:ea typeface="Alice" pitchFamily="34" charset="-122"/>
                <a:cs typeface="Alice" pitchFamily="34" charset="-120"/>
              </a:rPr>
              <a:t>Combine Express with Modern Frontends</a:t>
            </a:r>
            <a:endParaRPr lang="en-US" sz="1800" dirty="0"/>
          </a:p>
        </p:txBody>
      </p:sp>
      <p:sp>
        <p:nvSpPr>
          <p:cNvPr id="7" name="Text 3"/>
          <p:cNvSpPr/>
          <p:nvPr/>
        </p:nvSpPr>
        <p:spPr>
          <a:xfrm>
            <a:off x="8016954" y="2516267"/>
            <a:ext cx="5999798" cy="497205"/>
          </a:xfrm>
          <a:prstGeom prst="rect">
            <a:avLst/>
          </a:prstGeom>
          <a:noFill/>
          <a:ln/>
        </p:spPr>
        <p:txBody>
          <a:bodyPr wrap="square" lIns="0" tIns="0" rIns="0" bIns="0" rtlCol="0" anchor="t"/>
          <a:lstStyle/>
          <a:p>
            <a:pPr algn="l" indent="0" marL="0">
              <a:lnSpc>
                <a:spcPts val="1950"/>
              </a:lnSpc>
              <a:buNone/>
            </a:pPr>
            <a:r>
              <a:rPr lang="en-US" sz="1200" dirty="0">
                <a:solidFill>
                  <a:srgbClr val="2C2821"/>
                </a:solidFill>
                <a:latin typeface="Lora" pitchFamily="34" charset="0"/>
                <a:ea typeface="Lora" pitchFamily="34" charset="-122"/>
                <a:cs typeface="Lora" pitchFamily="34" charset="-120"/>
              </a:rPr>
              <a:t>Use Express (backend) to provide data and business logic, while React or Vue.js (frontend) handles the user interface presentation.</a:t>
            </a:r>
            <a:endParaRPr lang="en-US" sz="1200" dirty="0"/>
          </a:p>
        </p:txBody>
      </p:sp>
      <p:pic>
        <p:nvPicPr>
          <p:cNvPr id="8" name="Image 2" descr="preencoded.png">    </p:cNvPr>
          <p:cNvPicPr>
            <a:picLocks noChangeAspect="1"/>
          </p:cNvPicPr>
          <p:nvPr/>
        </p:nvPicPr>
        <p:blipFill>
          <a:blip r:embed="rId3"/>
          <a:stretch>
            <a:fillRect/>
          </a:stretch>
        </p:blipFill>
        <p:spPr>
          <a:xfrm>
            <a:off x="7570470" y="3324046"/>
            <a:ext cx="233005" cy="291227"/>
          </a:xfrm>
          <a:prstGeom prst="rect">
            <a:avLst/>
          </a:prstGeom>
        </p:spPr>
      </p:pic>
      <p:sp>
        <p:nvSpPr>
          <p:cNvPr id="9" name="Text 4"/>
          <p:cNvSpPr/>
          <p:nvPr/>
        </p:nvSpPr>
        <p:spPr>
          <a:xfrm>
            <a:off x="8016954" y="3324106"/>
            <a:ext cx="3067883" cy="291227"/>
          </a:xfrm>
          <a:prstGeom prst="rect">
            <a:avLst/>
          </a:prstGeom>
          <a:noFill/>
          <a:ln/>
        </p:spPr>
        <p:txBody>
          <a:bodyPr wrap="none" lIns="0" tIns="0" rIns="0" bIns="0" rtlCol="0" anchor="t"/>
          <a:lstStyle/>
          <a:p>
            <a:pPr algn="l" indent="0" marL="0">
              <a:lnSpc>
                <a:spcPts val="2250"/>
              </a:lnSpc>
              <a:buNone/>
            </a:pPr>
            <a:r>
              <a:rPr lang="en-US" sz="1800" dirty="0">
                <a:solidFill>
                  <a:srgbClr val="2C2821"/>
                </a:solidFill>
                <a:latin typeface="Alice" pitchFamily="34" charset="0"/>
                <a:ea typeface="Alice" pitchFamily="34" charset="-122"/>
                <a:cs typeface="Alice" pitchFamily="34" charset="-120"/>
              </a:rPr>
              <a:t>API Communication via JSON</a:t>
            </a:r>
            <a:endParaRPr lang="en-US" sz="1800" dirty="0"/>
          </a:p>
        </p:txBody>
      </p:sp>
      <p:sp>
        <p:nvSpPr>
          <p:cNvPr id="10" name="Text 5"/>
          <p:cNvSpPr/>
          <p:nvPr/>
        </p:nvSpPr>
        <p:spPr>
          <a:xfrm>
            <a:off x="8016954" y="3770590"/>
            <a:ext cx="5999798" cy="745808"/>
          </a:xfrm>
          <a:prstGeom prst="rect">
            <a:avLst/>
          </a:prstGeom>
          <a:noFill/>
          <a:ln/>
        </p:spPr>
        <p:txBody>
          <a:bodyPr wrap="square" lIns="0" tIns="0" rIns="0" bIns="0" rtlCol="0" anchor="t"/>
          <a:lstStyle/>
          <a:p>
            <a:pPr algn="l" indent="0" marL="0">
              <a:lnSpc>
                <a:spcPts val="1950"/>
              </a:lnSpc>
              <a:buNone/>
            </a:pPr>
            <a:r>
              <a:rPr lang="en-US" sz="1200" dirty="0">
                <a:solidFill>
                  <a:srgbClr val="2C2821"/>
                </a:solidFill>
                <a:latin typeface="Lora" pitchFamily="34" charset="0"/>
                <a:ea typeface="Lora" pitchFamily="34" charset="-122"/>
                <a:cs typeface="Lora" pitchFamily="34" charset="-120"/>
              </a:rPr>
              <a:t>The frontend communicates with the Express backend using asynchronous requests (e.g., Axios or Fetch), sending and receiving data primarily in the JSON format.</a:t>
            </a:r>
            <a:endParaRPr lang="en-US" sz="1200" dirty="0"/>
          </a:p>
        </p:txBody>
      </p:sp>
      <p:pic>
        <p:nvPicPr>
          <p:cNvPr id="11" name="Image 3" descr="preencoded.png">    </p:cNvPr>
          <p:cNvPicPr>
            <a:picLocks noChangeAspect="1"/>
          </p:cNvPicPr>
          <p:nvPr/>
        </p:nvPicPr>
        <p:blipFill>
          <a:blip r:embed="rId4"/>
          <a:stretch>
            <a:fillRect/>
          </a:stretch>
        </p:blipFill>
        <p:spPr>
          <a:xfrm>
            <a:off x="7570470" y="4826972"/>
            <a:ext cx="233005" cy="291227"/>
          </a:xfrm>
          <a:prstGeom prst="rect">
            <a:avLst/>
          </a:prstGeom>
        </p:spPr>
      </p:pic>
      <p:sp>
        <p:nvSpPr>
          <p:cNvPr id="12" name="Text 6"/>
          <p:cNvSpPr/>
          <p:nvPr/>
        </p:nvSpPr>
        <p:spPr>
          <a:xfrm>
            <a:off x="8016954" y="4827032"/>
            <a:ext cx="3905250" cy="291227"/>
          </a:xfrm>
          <a:prstGeom prst="rect">
            <a:avLst/>
          </a:prstGeom>
          <a:noFill/>
          <a:ln/>
        </p:spPr>
        <p:txBody>
          <a:bodyPr wrap="none" lIns="0" tIns="0" rIns="0" bIns="0" rtlCol="0" anchor="t"/>
          <a:lstStyle/>
          <a:p>
            <a:pPr algn="l" indent="0" marL="0">
              <a:lnSpc>
                <a:spcPts val="2250"/>
              </a:lnSpc>
              <a:buNone/>
            </a:pPr>
            <a:r>
              <a:rPr lang="en-US" sz="1800" dirty="0">
                <a:solidFill>
                  <a:srgbClr val="2C2821"/>
                </a:solidFill>
                <a:latin typeface="Alice" pitchFamily="34" charset="0"/>
                <a:ea typeface="Alice" pitchFamily="34" charset="-122"/>
                <a:cs typeface="Alice" pitchFamily="34" charset="-120"/>
              </a:rPr>
              <a:t>Build Scalable Full-Stack Applications</a:t>
            </a:r>
            <a:endParaRPr lang="en-US" sz="1800" dirty="0"/>
          </a:p>
        </p:txBody>
      </p:sp>
      <p:sp>
        <p:nvSpPr>
          <p:cNvPr id="13" name="Text 7"/>
          <p:cNvSpPr/>
          <p:nvPr/>
        </p:nvSpPr>
        <p:spPr>
          <a:xfrm>
            <a:off x="8016954" y="5273516"/>
            <a:ext cx="5999798" cy="497205"/>
          </a:xfrm>
          <a:prstGeom prst="rect">
            <a:avLst/>
          </a:prstGeom>
          <a:noFill/>
          <a:ln/>
        </p:spPr>
        <p:txBody>
          <a:bodyPr wrap="square" lIns="0" tIns="0" rIns="0" bIns="0" rtlCol="0" anchor="t"/>
          <a:lstStyle/>
          <a:p>
            <a:pPr algn="l" indent="0" marL="0">
              <a:lnSpc>
                <a:spcPts val="1950"/>
              </a:lnSpc>
              <a:buNone/>
            </a:pPr>
            <a:r>
              <a:rPr lang="en-US" sz="1200" dirty="0">
                <a:solidFill>
                  <a:srgbClr val="2C2821"/>
                </a:solidFill>
                <a:latin typeface="Lora" pitchFamily="34" charset="0"/>
                <a:ea typeface="Lora" pitchFamily="34" charset="-122"/>
                <a:cs typeface="Lora" pitchFamily="34" charset="-120"/>
              </a:rPr>
              <a:t>This separation of concerns leads to highly maintainable, scalable, and performant modern applications, essential skills for any computer science graduate.</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